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8"/>
  </p:notesMasterIdLst>
  <p:sldIdLst>
    <p:sldId id="256" r:id="rId2"/>
    <p:sldId id="257" r:id="rId3"/>
    <p:sldId id="573" r:id="rId4"/>
    <p:sldId id="261" r:id="rId5"/>
    <p:sldId id="304" r:id="rId6"/>
    <p:sldId id="345" r:id="rId7"/>
    <p:sldId id="434" r:id="rId8"/>
    <p:sldId id="433" r:id="rId9"/>
    <p:sldId id="346" r:id="rId10"/>
    <p:sldId id="435" r:id="rId11"/>
    <p:sldId id="442" r:id="rId12"/>
    <p:sldId id="441" r:id="rId13"/>
    <p:sldId id="439" r:id="rId14"/>
    <p:sldId id="438" r:id="rId15"/>
    <p:sldId id="437" r:id="rId16"/>
    <p:sldId id="436" r:id="rId17"/>
    <p:sldId id="440" r:id="rId18"/>
    <p:sldId id="297" r:id="rId19"/>
    <p:sldId id="364" r:id="rId20"/>
    <p:sldId id="445" r:id="rId21"/>
    <p:sldId id="444" r:id="rId22"/>
    <p:sldId id="443" r:id="rId23"/>
    <p:sldId id="302" r:id="rId24"/>
    <p:sldId id="446" r:id="rId25"/>
    <p:sldId id="447" r:id="rId26"/>
    <p:sldId id="448" r:id="rId27"/>
    <p:sldId id="348" r:id="rId28"/>
    <p:sldId id="350" r:id="rId29"/>
    <p:sldId id="349" r:id="rId30"/>
    <p:sldId id="353" r:id="rId31"/>
    <p:sldId id="354" r:id="rId32"/>
    <p:sldId id="355" r:id="rId33"/>
    <p:sldId id="449" r:id="rId34"/>
    <p:sldId id="356" r:id="rId35"/>
    <p:sldId id="361" r:id="rId36"/>
    <p:sldId id="357" r:id="rId37"/>
    <p:sldId id="454" r:id="rId38"/>
    <p:sldId id="298" r:id="rId39"/>
    <p:sldId id="452" r:id="rId40"/>
    <p:sldId id="451" r:id="rId41"/>
    <p:sldId id="450" r:id="rId42"/>
    <p:sldId id="459" r:id="rId43"/>
    <p:sldId id="458" r:id="rId44"/>
    <p:sldId id="457" r:id="rId45"/>
    <p:sldId id="456" r:id="rId46"/>
    <p:sldId id="683" r:id="rId47"/>
    <p:sldId id="463" r:id="rId48"/>
    <p:sldId id="462" r:id="rId49"/>
    <p:sldId id="461" r:id="rId50"/>
    <p:sldId id="362" r:id="rId51"/>
    <p:sldId id="467" r:id="rId52"/>
    <p:sldId id="466" r:id="rId53"/>
    <p:sldId id="465" r:id="rId54"/>
    <p:sldId id="464" r:id="rId55"/>
    <p:sldId id="469" r:id="rId56"/>
    <p:sldId id="301" r:id="rId57"/>
    <p:sldId id="468" r:id="rId58"/>
    <p:sldId id="419" r:id="rId59"/>
    <p:sldId id="470" r:id="rId60"/>
    <p:sldId id="358" r:id="rId61"/>
    <p:sldId id="472" r:id="rId62"/>
    <p:sldId id="471" r:id="rId63"/>
    <p:sldId id="268" r:id="rId64"/>
    <p:sldId id="474" r:id="rId65"/>
    <p:sldId id="473" r:id="rId66"/>
    <p:sldId id="359" r:id="rId67"/>
    <p:sldId id="475" r:id="rId68"/>
    <p:sldId id="420" r:id="rId69"/>
    <p:sldId id="477" r:id="rId70"/>
    <p:sldId id="476" r:id="rId71"/>
    <p:sldId id="481" r:id="rId72"/>
    <p:sldId id="480" r:id="rId73"/>
    <p:sldId id="479" r:id="rId74"/>
    <p:sldId id="478" r:id="rId75"/>
    <p:sldId id="484" r:id="rId76"/>
    <p:sldId id="483" r:id="rId77"/>
    <p:sldId id="482" r:id="rId78"/>
    <p:sldId id="275" r:id="rId79"/>
    <p:sldId id="486" r:id="rId80"/>
    <p:sldId id="485" r:id="rId81"/>
    <p:sldId id="271" r:id="rId82"/>
    <p:sldId id="273" r:id="rId83"/>
    <p:sldId id="488" r:id="rId84"/>
    <p:sldId id="487" r:id="rId85"/>
    <p:sldId id="274" r:id="rId86"/>
    <p:sldId id="272" r:id="rId87"/>
    <p:sldId id="492" r:id="rId88"/>
    <p:sldId id="491" r:id="rId89"/>
    <p:sldId id="269" r:id="rId90"/>
    <p:sldId id="489" r:id="rId91"/>
    <p:sldId id="495" r:id="rId92"/>
    <p:sldId id="494" r:id="rId93"/>
    <p:sldId id="493" r:id="rId94"/>
    <p:sldId id="280" r:id="rId95"/>
    <p:sldId id="283" r:id="rId96"/>
    <p:sldId id="282" r:id="rId97"/>
    <p:sldId id="281" r:id="rId98"/>
    <p:sldId id="277" r:id="rId99"/>
    <p:sldId id="496" r:id="rId100"/>
    <p:sldId id="284" r:id="rId101"/>
    <p:sldId id="286" r:id="rId102"/>
    <p:sldId id="285" r:id="rId103"/>
    <p:sldId id="497" r:id="rId104"/>
    <p:sldId id="287" r:id="rId105"/>
    <p:sldId id="501" r:id="rId106"/>
    <p:sldId id="500" r:id="rId107"/>
    <p:sldId id="499" r:id="rId108"/>
    <p:sldId id="498" r:id="rId109"/>
    <p:sldId id="290" r:id="rId110"/>
    <p:sldId id="503" r:id="rId111"/>
    <p:sldId id="502" r:id="rId112"/>
    <p:sldId id="293" r:id="rId113"/>
    <p:sldId id="509" r:id="rId114"/>
    <p:sldId id="508" r:id="rId115"/>
    <p:sldId id="507" r:id="rId116"/>
    <p:sldId id="506" r:id="rId117"/>
    <p:sldId id="505" r:id="rId118"/>
    <p:sldId id="291" r:id="rId119"/>
    <p:sldId id="511" r:id="rId120"/>
    <p:sldId id="510" r:id="rId121"/>
    <p:sldId id="432" r:id="rId122"/>
    <p:sldId id="514" r:id="rId123"/>
    <p:sldId id="512" r:id="rId124"/>
    <p:sldId id="513" r:id="rId125"/>
    <p:sldId id="418" r:id="rId126"/>
    <p:sldId id="515" r:id="rId127"/>
    <p:sldId id="517" r:id="rId128"/>
    <p:sldId id="516" r:id="rId129"/>
    <p:sldId id="411" r:id="rId130"/>
    <p:sldId id="412" r:id="rId131"/>
    <p:sldId id="518" r:id="rId132"/>
    <p:sldId id="521" r:id="rId133"/>
    <p:sldId id="520" r:id="rId134"/>
    <p:sldId id="519" r:id="rId135"/>
    <p:sldId id="413" r:id="rId136"/>
    <p:sldId id="522" r:id="rId137"/>
    <p:sldId id="525" r:id="rId138"/>
    <p:sldId id="524" r:id="rId139"/>
    <p:sldId id="523" r:id="rId140"/>
    <p:sldId id="415" r:id="rId141"/>
    <p:sldId id="526" r:id="rId142"/>
    <p:sldId id="417" r:id="rId143"/>
    <p:sldId id="410" r:id="rId144"/>
    <p:sldId id="548" r:id="rId145"/>
    <p:sldId id="547" r:id="rId146"/>
    <p:sldId id="546" r:id="rId147"/>
    <p:sldId id="545" r:id="rId148"/>
    <p:sldId id="549" r:id="rId149"/>
    <p:sldId id="262" r:id="rId150"/>
    <p:sldId id="303" r:id="rId151"/>
    <p:sldId id="328" r:id="rId152"/>
    <p:sldId id="529" r:id="rId153"/>
    <p:sldId id="528" r:id="rId154"/>
    <p:sldId id="527" r:id="rId155"/>
    <p:sldId id="307" r:id="rId156"/>
    <p:sldId id="555" r:id="rId157"/>
    <p:sldId id="554" r:id="rId158"/>
    <p:sldId id="553" r:id="rId159"/>
    <p:sldId id="531" r:id="rId160"/>
    <p:sldId id="551" r:id="rId161"/>
    <p:sldId id="550" r:id="rId162"/>
    <p:sldId id="538" r:id="rId163"/>
    <p:sldId id="386" r:id="rId164"/>
    <p:sldId id="536" r:id="rId165"/>
    <p:sldId id="535" r:id="rId166"/>
    <p:sldId id="387" r:id="rId167"/>
    <p:sldId id="540" r:id="rId168"/>
    <p:sldId id="539" r:id="rId169"/>
    <p:sldId id="542" r:id="rId170"/>
    <p:sldId id="388" r:id="rId171"/>
    <p:sldId id="543" r:id="rId172"/>
    <p:sldId id="541" r:id="rId173"/>
    <p:sldId id="389" r:id="rId174"/>
    <p:sldId id="334" r:id="rId175"/>
    <p:sldId id="560" r:id="rId176"/>
    <p:sldId id="559" r:id="rId177"/>
    <p:sldId id="558" r:id="rId178"/>
    <p:sldId id="557" r:id="rId179"/>
    <p:sldId id="564" r:id="rId180"/>
    <p:sldId id="563" r:id="rId181"/>
    <p:sldId id="562" r:id="rId182"/>
    <p:sldId id="561" r:id="rId183"/>
    <p:sldId id="567" r:id="rId184"/>
    <p:sldId id="366" r:id="rId185"/>
    <p:sldId id="566" r:id="rId186"/>
    <p:sldId id="565" r:id="rId187"/>
    <p:sldId id="367" r:id="rId188"/>
    <p:sldId id="571" r:id="rId189"/>
    <p:sldId id="570" r:id="rId190"/>
    <p:sldId id="569" r:id="rId191"/>
    <p:sldId id="568" r:id="rId192"/>
    <p:sldId id="368" r:id="rId193"/>
    <p:sldId id="370" r:id="rId194"/>
    <p:sldId id="572" r:id="rId195"/>
    <p:sldId id="335" r:id="rId196"/>
    <p:sldId id="575" r:id="rId197"/>
    <p:sldId id="574" r:id="rId198"/>
    <p:sldId id="578" r:id="rId199"/>
    <p:sldId id="577" r:id="rId200"/>
    <p:sldId id="576" r:id="rId201"/>
    <p:sldId id="337" r:id="rId202"/>
    <p:sldId id="579" r:id="rId203"/>
    <p:sldId id="371" r:id="rId204"/>
    <p:sldId id="580" r:id="rId205"/>
    <p:sldId id="581" r:id="rId206"/>
    <p:sldId id="584" r:id="rId207"/>
    <p:sldId id="583" r:id="rId208"/>
    <p:sldId id="582" r:id="rId209"/>
    <p:sldId id="588" r:id="rId210"/>
    <p:sldId id="587" r:id="rId211"/>
    <p:sldId id="586" r:id="rId212"/>
    <p:sldId id="585" r:id="rId213"/>
    <p:sldId id="372" r:id="rId214"/>
    <p:sldId id="589" r:id="rId215"/>
    <p:sldId id="590" r:id="rId216"/>
    <p:sldId id="373" r:id="rId217"/>
    <p:sldId id="327" r:id="rId218"/>
    <p:sldId id="594" r:id="rId219"/>
    <p:sldId id="593" r:id="rId220"/>
    <p:sldId id="592" r:id="rId221"/>
    <p:sldId id="591" r:id="rId222"/>
    <p:sldId id="375" r:id="rId223"/>
    <p:sldId id="398" r:id="rId224"/>
    <p:sldId id="684" r:id="rId225"/>
    <p:sldId id="374" r:id="rId226"/>
    <p:sldId id="595" r:id="rId227"/>
    <p:sldId id="329" r:id="rId228"/>
    <p:sldId id="597" r:id="rId229"/>
    <p:sldId id="596" r:id="rId230"/>
    <p:sldId id="376" r:id="rId231"/>
    <p:sldId id="600" r:id="rId232"/>
    <p:sldId id="599" r:id="rId233"/>
    <p:sldId id="598" r:id="rId234"/>
    <p:sldId id="331" r:id="rId235"/>
    <p:sldId id="604" r:id="rId236"/>
    <p:sldId id="603" r:id="rId237"/>
    <p:sldId id="602" r:id="rId238"/>
    <p:sldId id="601" r:id="rId239"/>
    <p:sldId id="606" r:id="rId240"/>
    <p:sldId id="605" r:id="rId241"/>
    <p:sldId id="384" r:id="rId242"/>
    <p:sldId id="390" r:id="rId243"/>
    <p:sldId id="607" r:id="rId244"/>
    <p:sldId id="609" r:id="rId245"/>
    <p:sldId id="608" r:id="rId246"/>
    <p:sldId id="613" r:id="rId247"/>
    <p:sldId id="612" r:id="rId248"/>
    <p:sldId id="611" r:id="rId249"/>
    <p:sldId id="610" r:id="rId250"/>
    <p:sldId id="394" r:id="rId251"/>
    <p:sldId id="392" r:id="rId252"/>
    <p:sldId id="393" r:id="rId253"/>
    <p:sldId id="615" r:id="rId254"/>
    <p:sldId id="614" r:id="rId255"/>
    <p:sldId id="330" r:id="rId256"/>
    <p:sldId id="312" r:id="rId257"/>
    <p:sldId id="618" r:id="rId258"/>
    <p:sldId id="617" r:id="rId259"/>
    <p:sldId id="378" r:id="rId260"/>
    <p:sldId id="619" r:id="rId261"/>
    <p:sldId id="380" r:id="rId262"/>
    <p:sldId id="377" r:id="rId263"/>
    <p:sldId id="621" r:id="rId264"/>
    <p:sldId id="333" r:id="rId265"/>
    <p:sldId id="624" r:id="rId266"/>
    <p:sldId id="623" r:id="rId267"/>
    <p:sldId id="622" r:id="rId268"/>
    <p:sldId id="395" r:id="rId269"/>
    <p:sldId id="625" r:id="rId270"/>
    <p:sldId id="396" r:id="rId271"/>
    <p:sldId id="332" r:id="rId272"/>
    <p:sldId id="314" r:id="rId273"/>
    <p:sldId id="263" r:id="rId274"/>
    <p:sldId id="305" r:id="rId275"/>
    <p:sldId id="339" r:id="rId276"/>
    <p:sldId id="627" r:id="rId277"/>
    <p:sldId id="319" r:id="rId278"/>
    <p:sldId id="626" r:id="rId279"/>
    <p:sldId id="399" r:id="rId280"/>
    <p:sldId id="628" r:id="rId281"/>
    <p:sldId id="629" r:id="rId282"/>
    <p:sldId id="340" r:id="rId283"/>
    <p:sldId id="320" r:id="rId284"/>
    <p:sldId id="631" r:id="rId285"/>
    <p:sldId id="630" r:id="rId286"/>
    <p:sldId id="634" r:id="rId287"/>
    <p:sldId id="400" r:id="rId288"/>
    <p:sldId id="633" r:id="rId289"/>
    <p:sldId id="632" r:id="rId290"/>
    <p:sldId id="403" r:id="rId291"/>
    <p:sldId id="637" r:id="rId292"/>
    <p:sldId id="636" r:id="rId293"/>
    <p:sldId id="635" r:id="rId294"/>
    <p:sldId id="404" r:id="rId295"/>
    <p:sldId id="405" r:id="rId296"/>
    <p:sldId id="639" r:id="rId297"/>
    <p:sldId id="638" r:id="rId298"/>
    <p:sldId id="406" r:id="rId299"/>
    <p:sldId id="640" r:id="rId300"/>
    <p:sldId id="407" r:id="rId301"/>
    <p:sldId id="643" r:id="rId302"/>
    <p:sldId id="642" r:id="rId303"/>
    <p:sldId id="641" r:id="rId304"/>
    <p:sldId id="401" r:id="rId305"/>
    <p:sldId id="645" r:id="rId306"/>
    <p:sldId id="685" r:id="rId307"/>
    <p:sldId id="644" r:id="rId308"/>
    <p:sldId id="402" r:id="rId309"/>
    <p:sldId id="322" r:id="rId310"/>
    <p:sldId id="341" r:id="rId311"/>
    <p:sldId id="321" r:id="rId312"/>
    <p:sldId id="342" r:id="rId313"/>
    <p:sldId id="323" r:id="rId314"/>
    <p:sldId id="646" r:id="rId315"/>
    <p:sldId id="344" r:id="rId316"/>
    <p:sldId id="343" r:id="rId317"/>
    <p:sldId id="648" r:id="rId318"/>
    <p:sldId id="647" r:id="rId319"/>
    <p:sldId id="408" r:id="rId320"/>
    <p:sldId id="409" r:id="rId321"/>
    <p:sldId id="652" r:id="rId322"/>
    <p:sldId id="650" r:id="rId323"/>
    <p:sldId id="651" r:id="rId324"/>
    <p:sldId id="649" r:id="rId325"/>
    <p:sldId id="421" r:id="rId326"/>
    <p:sldId id="654" r:id="rId327"/>
    <p:sldId id="653" r:id="rId328"/>
    <p:sldId id="424" r:id="rId329"/>
    <p:sldId id="655" r:id="rId330"/>
    <p:sldId id="423" r:id="rId331"/>
    <p:sldId id="656" r:id="rId332"/>
    <p:sldId id="425" r:id="rId333"/>
    <p:sldId id="426" r:id="rId334"/>
    <p:sldId id="657" r:id="rId335"/>
    <p:sldId id="658" r:id="rId336"/>
    <p:sldId id="428" r:id="rId337"/>
    <p:sldId id="430" r:id="rId338"/>
    <p:sldId id="429" r:id="rId339"/>
    <p:sldId id="659" r:id="rId340"/>
    <p:sldId id="661" r:id="rId341"/>
    <p:sldId id="665" r:id="rId342"/>
    <p:sldId id="662" r:id="rId343"/>
    <p:sldId id="663" r:id="rId344"/>
    <p:sldId id="664" r:id="rId345"/>
    <p:sldId id="660" r:id="rId346"/>
    <p:sldId id="668" r:id="rId347"/>
    <p:sldId id="667" r:id="rId348"/>
    <p:sldId id="666" r:id="rId349"/>
    <p:sldId id="670" r:id="rId350"/>
    <p:sldId id="672" r:id="rId351"/>
    <p:sldId id="676" r:id="rId352"/>
    <p:sldId id="675" r:id="rId353"/>
    <p:sldId id="687" r:id="rId354"/>
    <p:sldId id="686" r:id="rId355"/>
    <p:sldId id="673" r:id="rId356"/>
    <p:sldId id="688" r:id="rId357"/>
    <p:sldId id="674" r:id="rId358"/>
    <p:sldId id="679" r:id="rId359"/>
    <p:sldId id="680" r:id="rId360"/>
    <p:sldId id="325" r:id="rId361"/>
    <p:sldId id="678" r:id="rId362"/>
    <p:sldId id="677" r:id="rId363"/>
    <p:sldId id="431" r:id="rId364"/>
    <p:sldId id="681" r:id="rId365"/>
    <p:sldId id="682" r:id="rId366"/>
    <p:sldId id="689" r:id="rId3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u Chi Miao" initials="YCM" lastIdx="3" clrIdx="0">
    <p:extLst>
      <p:ext uri="{19B8F6BF-5375-455C-9EA6-DF929625EA0E}">
        <p15:presenceInfo xmlns:p15="http://schemas.microsoft.com/office/powerpoint/2012/main" userId="2a173513057cb9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303" Type="http://schemas.openxmlformats.org/officeDocument/2006/relationships/slide" Target="slides/slide302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45" Type="http://schemas.openxmlformats.org/officeDocument/2006/relationships/slide" Target="slides/slide344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slide" Target="slides/slide267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35" Type="http://schemas.openxmlformats.org/officeDocument/2006/relationships/slide" Target="slides/slide334.xml"/><Relationship Id="rId356" Type="http://schemas.openxmlformats.org/officeDocument/2006/relationships/slide" Target="slides/slide355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25" Type="http://schemas.openxmlformats.org/officeDocument/2006/relationships/slide" Target="slides/slide324.xml"/><Relationship Id="rId346" Type="http://schemas.openxmlformats.org/officeDocument/2006/relationships/slide" Target="slides/slide345.xml"/><Relationship Id="rId367" Type="http://schemas.openxmlformats.org/officeDocument/2006/relationships/slide" Target="slides/slide366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15" Type="http://schemas.openxmlformats.org/officeDocument/2006/relationships/slide" Target="slides/slide314.xml"/><Relationship Id="rId336" Type="http://schemas.openxmlformats.org/officeDocument/2006/relationships/slide" Target="slides/slide335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26" Type="http://schemas.openxmlformats.org/officeDocument/2006/relationships/slide" Target="slides/slide325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368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16" Type="http://schemas.openxmlformats.org/officeDocument/2006/relationships/slide" Target="slides/slide315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358" Type="http://schemas.openxmlformats.org/officeDocument/2006/relationships/slide" Target="slides/slide357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48" Type="http://schemas.openxmlformats.org/officeDocument/2006/relationships/slide" Target="slides/slide347.xml"/><Relationship Id="rId369" Type="http://schemas.openxmlformats.org/officeDocument/2006/relationships/commentAuthors" Target="commentAuthors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slide" Target="slides/slide337.xml"/><Relationship Id="rId359" Type="http://schemas.openxmlformats.org/officeDocument/2006/relationships/slide" Target="slides/slide358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70" Type="http://schemas.openxmlformats.org/officeDocument/2006/relationships/presProps" Target="presProps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37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theme" Target="theme/theme1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60EE42-F555-4B66-BE45-408910E8436C}" type="datetimeFigureOut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67545-38A1-4441-A088-86C4A39079B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858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267545-38A1-4441-A088-86C4A39079BE}" type="slidenum">
              <a:rPr lang="zh-CN" altLang="en-US" smtClean="0"/>
              <a:t>273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972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C86C3-3AB1-4C5B-981F-5DE6004F4A7A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768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105A9-87F9-47DE-BECD-40F52DB14202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41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F94F3-65B6-43F2-A1E1-255CF8C426C1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2421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1580D-AE5B-4ACA-894A-5B655C59CEC9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6095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2E776-1EE0-4255-99BB-1E2D3601C675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124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BC7E5-DE54-4174-A22D-E64E11400D93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882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C5224-CA3C-47CF-9739-31BEDFE4EB77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96320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0DBE9-8CB8-47B5-9362-AF36ECD6F9B4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983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57FFB-A037-4FC2-B5D8-5BAEB9C304F1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87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F9156-2265-42CE-8265-74B17CCDED30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088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22679-8B8E-481D-9482-7618DBF088AA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0607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1AEF-7D5A-47AF-A81E-E39AF8322635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98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523957-1F68-4FC4-AF79-816F8C5CEC61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8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38D6-D361-46E8-92AD-E643D6CCDBAC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1017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5A0EE-1DC3-44FC-9FB5-25C01A30627E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000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D1D11-9B56-4B61-97EB-78BC2E66CD6D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498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3B987-C21C-4A48-9D0D-DCCF302DC587}" type="datetime1">
              <a:rPr lang="zh-CN" altLang="en-US" smtClean="0"/>
              <a:t>2015/8/25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CB9034C-AEB1-4DDD-8220-86C61D1271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981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0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1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0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0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0.pn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2.xml"/></Relationships>
</file>

<file path=ppt/slides/_rels/slide3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0.png"/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0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计算科学中的数学问题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-</a:t>
            </a:r>
            <a:r>
              <a:rPr lang="zh-CN" altLang="en-US" dirty="0" smtClean="0"/>
              <a:t>数论篇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mtClean="0">
                <a:solidFill>
                  <a:schemeClr val="tx1"/>
                </a:solidFill>
              </a:rPr>
              <a:t>By supermaker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72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11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为两个整数，如果有</a:t>
            </a:r>
            <a:r>
              <a:rPr lang="en-US" altLang="zh-CN" dirty="0" smtClean="0">
                <a:solidFill>
                  <a:schemeClr val="tx1"/>
                </a:solidFill>
              </a:rPr>
              <a:t>d | a</a:t>
            </a:r>
            <a:r>
              <a:rPr lang="zh-CN" altLang="en-US" dirty="0" smtClean="0">
                <a:solidFill>
                  <a:schemeClr val="tx1"/>
                </a:solidFill>
              </a:rPr>
              <a:t>，且</a:t>
            </a:r>
            <a:r>
              <a:rPr lang="en-US" altLang="zh-CN" dirty="0" smtClean="0">
                <a:solidFill>
                  <a:schemeClr val="tx1"/>
                </a:solidFill>
              </a:rPr>
              <a:t>d | b</a:t>
            </a:r>
            <a:r>
              <a:rPr lang="zh-CN" altLang="en-US" dirty="0" smtClean="0">
                <a:solidFill>
                  <a:schemeClr val="tx1"/>
                </a:solidFill>
              </a:rPr>
              <a:t>，则称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最</a:t>
            </a:r>
            <a:r>
              <a:rPr lang="zh-CN" altLang="en-US" dirty="0" smtClean="0">
                <a:solidFill>
                  <a:srgbClr val="FF0000"/>
                </a:solidFill>
              </a:rPr>
              <a:t>大公因子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为两个不全为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的数，则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中最大的叫做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最大公因子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，记作</a:t>
            </a:r>
            <a:r>
              <a:rPr lang="en-US" altLang="zh-CN" dirty="0" err="1" smtClean="0">
                <a:solidFill>
                  <a:srgbClr val="FF0000"/>
                </a:solidFill>
              </a:rPr>
              <a:t>gcd</a:t>
            </a:r>
            <a:r>
              <a:rPr lang="en-US" altLang="zh-CN" dirty="0" smtClean="0">
                <a:solidFill>
                  <a:srgbClr val="FF0000"/>
                </a:solidFill>
              </a:rPr>
              <a:t>(a, b)</a:t>
            </a:r>
            <a:r>
              <a:rPr lang="zh-CN" altLang="en-US" dirty="0" smtClean="0">
                <a:solidFill>
                  <a:schemeClr val="tx1"/>
                </a:solidFill>
              </a:rPr>
              <a:t>，常简记作</a:t>
            </a:r>
            <a:r>
              <a:rPr lang="en-US" altLang="zh-CN" dirty="0" smtClean="0">
                <a:solidFill>
                  <a:srgbClr val="FF0000"/>
                </a:solidFill>
              </a:rPr>
              <a:t>(a, b)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24170" y="1930400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进行</a:t>
            </a:r>
            <a:endParaRPr lang="en-US" altLang="zh-CN" dirty="0" smtClean="0"/>
          </a:p>
          <a:p>
            <a:r>
              <a:rPr lang="zh-CN" altLang="en-US" dirty="0" smtClean="0"/>
              <a:t>标记，先初始化为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，然后依次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的倍数全部标记成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。使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primelist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存起来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还记得前面说的最小还没有删去的数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就是素数吗？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6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24170" y="1930400"/>
            <a:ext cx="410881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进行</a:t>
            </a:r>
            <a:endParaRPr lang="en-US" altLang="zh-CN" dirty="0" smtClean="0"/>
          </a:p>
          <a:p>
            <a:r>
              <a:rPr lang="zh-CN" altLang="en-US" dirty="0" smtClean="0"/>
              <a:t>标记，先初始化为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，然后依次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的倍数全部标记成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。使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primelist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存起来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还记得前面说的最小还没有删去的数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就是素数吗？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这是</a:t>
            </a:r>
            <a:r>
              <a:rPr lang="zh-CN" altLang="en-US" dirty="0" smtClean="0"/>
              <a:t>因为一个数如果是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，就一定</a:t>
            </a:r>
            <a:endParaRPr lang="en-US" altLang="zh-CN" dirty="0" smtClean="0"/>
          </a:p>
          <a:p>
            <a:r>
              <a:rPr lang="zh-CN" altLang="en-US" dirty="0" smtClean="0"/>
              <a:t>有小于等于其根号值的</a:t>
            </a:r>
            <a:r>
              <a:rPr lang="zh-CN" altLang="en-US" dirty="0" smtClean="0">
                <a:solidFill>
                  <a:srgbClr val="FF0000"/>
                </a:solidFill>
              </a:rPr>
              <a:t>素因子</a:t>
            </a:r>
            <a:r>
              <a:rPr lang="zh-CN" altLang="en-US" dirty="0" smtClean="0"/>
              <a:t>，则一</a:t>
            </a:r>
            <a:endParaRPr lang="en-US" altLang="zh-CN" dirty="0" smtClean="0"/>
          </a:p>
          <a:p>
            <a:r>
              <a:rPr lang="zh-CN" altLang="en-US" dirty="0" smtClean="0"/>
              <a:t>定是其</a:t>
            </a:r>
            <a:r>
              <a:rPr lang="zh-CN" altLang="en-US" dirty="0" smtClean="0">
                <a:solidFill>
                  <a:srgbClr val="FF0000"/>
                </a:solidFill>
              </a:rPr>
              <a:t>素因子</a:t>
            </a:r>
            <a:r>
              <a:rPr lang="zh-CN" altLang="en-US" dirty="0" smtClean="0"/>
              <a:t>的倍数进而被删去。如果</a:t>
            </a:r>
            <a:endParaRPr lang="en-US" altLang="zh-CN" dirty="0" smtClean="0"/>
          </a:p>
          <a:p>
            <a:r>
              <a:rPr lang="zh-CN" altLang="en-US" dirty="0" smtClean="0"/>
              <a:t>当前值没有</a:t>
            </a:r>
            <a:r>
              <a:rPr lang="zh-CN" altLang="en-US" dirty="0"/>
              <a:t>被</a:t>
            </a:r>
            <a:r>
              <a:rPr lang="zh-CN" altLang="en-US" dirty="0" smtClean="0"/>
              <a:t>删掉，且满足所有小</a:t>
            </a:r>
            <a:endParaRPr lang="en-US" altLang="zh-CN" dirty="0" smtClean="0"/>
          </a:p>
          <a:p>
            <a:r>
              <a:rPr lang="zh-CN" altLang="en-US" dirty="0" smtClean="0"/>
              <a:t>于其值的数在判断当前数之前已经</a:t>
            </a:r>
            <a:endParaRPr lang="en-US" altLang="zh-CN" dirty="0" smtClean="0"/>
          </a:p>
          <a:p>
            <a:r>
              <a:rPr lang="zh-CN" altLang="en-US" dirty="0" smtClean="0"/>
              <a:t>被判断过时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从小到</a:t>
            </a:r>
            <a:r>
              <a:rPr lang="zh-CN" altLang="en-US" dirty="0" smtClean="0">
                <a:solidFill>
                  <a:srgbClr val="FF0000"/>
                </a:solidFill>
              </a:rPr>
              <a:t>大循环判断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则此时的数才是一个素数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7437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24170" y="1930400"/>
            <a:ext cx="4339650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进行</a:t>
            </a:r>
            <a:endParaRPr lang="en-US" altLang="zh-CN" dirty="0" smtClean="0"/>
          </a:p>
          <a:p>
            <a:r>
              <a:rPr lang="zh-CN" altLang="en-US" dirty="0" smtClean="0"/>
              <a:t>标记，先初始化为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，然后依次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的倍数全部标记成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。使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primelist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存起来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还记得前面说的最小还没有删去的数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就是素数吗？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只有</a:t>
            </a:r>
            <a:r>
              <a:rPr lang="zh-CN" altLang="en-US" dirty="0" smtClean="0">
                <a:solidFill>
                  <a:srgbClr val="FF0000"/>
                </a:solidFill>
              </a:rPr>
              <a:t>最小还没有删去的数</a:t>
            </a:r>
            <a:r>
              <a:rPr lang="zh-CN" altLang="en-US" dirty="0" smtClean="0"/>
              <a:t>满足</a:t>
            </a:r>
            <a:endParaRPr lang="en-US" altLang="zh-CN" dirty="0" smtClean="0"/>
          </a:p>
          <a:p>
            <a:r>
              <a:rPr lang="zh-CN" altLang="en-US" dirty="0" smtClean="0"/>
              <a:t>所有小于其值的数在之前都被判断过</a:t>
            </a:r>
            <a:r>
              <a:rPr lang="zh-CN" altLang="en-US" dirty="0" smtClean="0">
                <a:solidFill>
                  <a:srgbClr val="FF0000"/>
                </a:solidFill>
              </a:rPr>
              <a:t>！！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这是因为一个</a:t>
            </a:r>
            <a:r>
              <a:rPr lang="zh-CN" altLang="en-US" dirty="0" smtClean="0">
                <a:solidFill>
                  <a:srgbClr val="FF0000"/>
                </a:solidFill>
              </a:rPr>
              <a:t>非最小还没有删去的数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可能会被</a:t>
            </a:r>
            <a:r>
              <a:rPr lang="zh-CN" altLang="en-US" dirty="0" smtClean="0">
                <a:solidFill>
                  <a:srgbClr val="FF0000"/>
                </a:solidFill>
              </a:rPr>
              <a:t>最小还没有删去的数</a:t>
            </a:r>
            <a:r>
              <a:rPr lang="zh-CN" altLang="en-US" dirty="0" smtClean="0"/>
              <a:t>删去，</a:t>
            </a:r>
            <a:endParaRPr lang="en-US" altLang="zh-CN" dirty="0" smtClean="0"/>
          </a:p>
          <a:p>
            <a:r>
              <a:rPr lang="zh-CN" altLang="en-US" dirty="0" smtClean="0"/>
              <a:t>这就表明小于</a:t>
            </a:r>
            <a:r>
              <a:rPr lang="zh-CN" altLang="en-US" dirty="0" smtClean="0">
                <a:solidFill>
                  <a:srgbClr val="FF0000"/>
                </a:solidFill>
              </a:rPr>
              <a:t>非最小还没有删去的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数</a:t>
            </a:r>
            <a:r>
              <a:rPr lang="zh-CN" altLang="en-US" dirty="0" smtClean="0"/>
              <a:t>没有被全部判断过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2788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24170" y="1930400"/>
                <a:ext cx="4284314" cy="25230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使用</a:t>
                </a:r>
                <a:r>
                  <a:rPr lang="en-US" altLang="zh-CN" dirty="0" smtClean="0"/>
                  <a:t>prime</a:t>
                </a:r>
                <a:r>
                  <a:rPr lang="zh-CN" altLang="en-US" dirty="0" smtClean="0"/>
                  <a:t>数组将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/>
                  <a:t>进行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标记，先初始化为</a:t>
                </a:r>
                <a:r>
                  <a:rPr lang="en-US" altLang="zh-CN" dirty="0" smtClean="0"/>
                  <a:t>true</a:t>
                </a:r>
                <a:r>
                  <a:rPr lang="zh-CN" altLang="en-US" dirty="0" smtClean="0"/>
                  <a:t>，然后依次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的倍数全部标记成</a:t>
                </a:r>
                <a:r>
                  <a:rPr lang="en-US" altLang="zh-CN" dirty="0" smtClean="0"/>
                  <a:t>false</a:t>
                </a:r>
                <a:r>
                  <a:rPr lang="zh-CN" altLang="en-US" dirty="0" smtClean="0"/>
                  <a:t>。使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用</a:t>
                </a:r>
                <a:r>
                  <a:rPr lang="en-US" altLang="zh-CN" dirty="0" err="1" smtClean="0"/>
                  <a:t>primelist</a:t>
                </a:r>
                <a:r>
                  <a:rPr lang="zh-CN" altLang="en-US" dirty="0" smtClean="0"/>
                  <a:t>数组将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存起来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时间复杂度：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 + ...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dirty="0" smtClean="0"/>
                  <a:t> = 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/>
                  <a:t>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 smtClean="0"/>
                  <a:t> + c)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表示</a:t>
                </a:r>
                <a:r>
                  <a:rPr lang="en-US" altLang="zh-CN" dirty="0" smtClean="0"/>
                  <a:t>Euler</a:t>
                </a:r>
                <a:r>
                  <a:rPr lang="zh-CN" altLang="en-US" dirty="0" smtClean="0"/>
                  <a:t>常数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70" y="1930400"/>
                <a:ext cx="4284314" cy="2523063"/>
              </a:xfrm>
              <a:prstGeom prst="rect">
                <a:avLst/>
              </a:prstGeom>
              <a:blipFill rotWithShape="0">
                <a:blip r:embed="rId3"/>
                <a:stretch>
                  <a:fillRect l="-1282" t="-1932" r="-57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10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624170" y="1930400"/>
                <a:ext cx="4284314" cy="33540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使用</a:t>
                </a:r>
                <a:r>
                  <a:rPr lang="en-US" altLang="zh-CN" dirty="0" smtClean="0"/>
                  <a:t>prime</a:t>
                </a:r>
                <a:r>
                  <a:rPr lang="zh-CN" altLang="en-US" dirty="0" smtClean="0"/>
                  <a:t>数组将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/>
                  <a:t>进行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标记，先初始化为</a:t>
                </a:r>
                <a:r>
                  <a:rPr lang="en-US" altLang="zh-CN" dirty="0" smtClean="0"/>
                  <a:t>true</a:t>
                </a:r>
                <a:r>
                  <a:rPr lang="zh-CN" altLang="en-US" dirty="0" smtClean="0"/>
                  <a:t>，然后依次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的倍数全部标记成</a:t>
                </a:r>
                <a:r>
                  <a:rPr lang="en-US" altLang="zh-CN" dirty="0" smtClean="0"/>
                  <a:t>false</a:t>
                </a:r>
                <a:r>
                  <a:rPr lang="zh-CN" altLang="en-US" dirty="0" smtClean="0"/>
                  <a:t>。使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用</a:t>
                </a:r>
                <a:r>
                  <a:rPr lang="en-US" altLang="zh-CN" dirty="0" err="1" smtClean="0"/>
                  <a:t>primelist</a:t>
                </a:r>
                <a:r>
                  <a:rPr lang="zh-CN" altLang="en-US" dirty="0" smtClean="0"/>
                  <a:t>数组将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存起来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时间复杂度：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/>
                  <a:t> +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dirty="0" smtClean="0"/>
                  <a:t> + ...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dirty="0" smtClean="0"/>
                  <a:t> = 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=2</m:t>
                        </m:r>
                      </m:sub>
                      <m:sup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nary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/>
                  <a:t>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 smtClean="0"/>
                  <a:t> + c)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其中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表示</a:t>
                </a:r>
                <a:r>
                  <a:rPr lang="en-US" altLang="zh-CN" dirty="0" smtClean="0"/>
                  <a:t>Euler</a:t>
                </a:r>
                <a:r>
                  <a:rPr lang="zh-CN" altLang="en-US" dirty="0" smtClean="0"/>
                  <a:t>常数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则一个不太精确的估计是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，一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个更好的估计是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O(n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func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70" y="1930400"/>
                <a:ext cx="4284314" cy="3354060"/>
              </a:xfrm>
              <a:prstGeom prst="rect">
                <a:avLst/>
              </a:prstGeom>
              <a:blipFill rotWithShape="0">
                <a:blip r:embed="rId3"/>
                <a:stretch>
                  <a:fillRect l="-1282" t="-1455" r="-570" b="-2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57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埃氏筛法</a:t>
            </a:r>
            <a:r>
              <a:rPr lang="en-US" altLang="zh-CN" dirty="0"/>
              <a:t>(Sieve of Eratosthenes)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前面的分析可得，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埃氏筛法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保证一个数是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，则一定会被其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删去，但是这个数可能会被其多个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删去，比如给出一个合数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3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删去一次，然后又会被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删去一次，造成冗余的操作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  <a:blipFill rotWithShape="0">
                <a:blip r:embed="rId2"/>
                <a:stretch>
                  <a:fillRect l="-567" t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6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埃氏筛法</a:t>
            </a:r>
            <a:r>
              <a:rPr lang="en-US" altLang="zh-CN" dirty="0"/>
              <a:t>(Sieve of Eratosthenes)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前面的分析可得，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埃氏筛法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保证一个数是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，则一定会被其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删去，但是这个数可能会被其多个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删去，比如给出一个合数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3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删去一次，然后又会被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删去一次，造成冗余的操作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一个显然的想法就是：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能不能进行一些优化，使得如果一个数是合数，就只会被其最小素因子所删去？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  <a:blipFill rotWithShape="0">
                <a:blip r:embed="rId2"/>
                <a:stretch>
                  <a:fillRect l="-567" t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3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埃氏筛法</a:t>
            </a:r>
            <a:r>
              <a:rPr lang="en-US" altLang="zh-CN" dirty="0"/>
              <a:t>(Sieve of Eratosthenes)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前面的分析可得，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埃氏筛法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保证一个数是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，则一定会被其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删去，但是这个数可能会被其多个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删去，比如给出一个合数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3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删去一次，然后又会被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删去一次，造成冗余的操作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一个显然的想法就是：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能不能进行一些优化，使得如果一个数是合数，就只会被其最小素因子所删去？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还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记得前面讲的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改进的试除法吗？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使用试除法的话，合数不就是被其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所整除的吗？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  <a:blipFill rotWithShape="0">
                <a:blip r:embed="rId2"/>
                <a:stretch>
                  <a:fillRect l="-567" t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2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埃氏筛法</a:t>
            </a:r>
            <a:r>
              <a:rPr lang="en-US" altLang="zh-CN" dirty="0"/>
              <a:t>(Sieve of Eratosthenes)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前面的分析可得，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埃氏筛法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保证一个数是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，则一定会被其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删去，但是这个数可能会被其多个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删去，比如给出一个合数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3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删去一次，然后又会被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 = 6)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删去一次，造成冗余的操作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一个显然的想法就是：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能不能进行一些优化，使得如果一个数是合数，就只会被其最小素因子所删去？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还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记得前面讲的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改进的试除法吗？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使用试除法的话，合数不就是被其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所整除的吗？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试除法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的思想类似地应用到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埃氏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上优化得到的就是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欧拉筛法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59286"/>
              </a:xfrm>
              <a:blipFill rotWithShape="0">
                <a:blip r:embed="rId2"/>
                <a:stretch>
                  <a:fillRect l="-567" t="-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6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欧拉筛法</a:t>
            </a:r>
            <a:r>
              <a:rPr lang="en-US" altLang="zh-CN" dirty="0"/>
              <a:t>(Sieve of Euler)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欧拉筛法</a:t>
            </a:r>
            <a:r>
              <a:rPr lang="zh-CN" altLang="en-US" dirty="0" smtClean="0">
                <a:solidFill>
                  <a:schemeClr val="tx1"/>
                </a:solidFill>
              </a:rPr>
              <a:t>是一种优化过的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，所以其很多地方和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>
                <a:solidFill>
                  <a:schemeClr val="tx1"/>
                </a:solidFill>
              </a:rPr>
              <a:t>一样</a:t>
            </a:r>
            <a:r>
              <a:rPr lang="zh-CN" altLang="en-US" dirty="0" smtClean="0">
                <a:solidFill>
                  <a:schemeClr val="tx1"/>
                </a:solidFill>
              </a:rPr>
              <a:t>的，但是为了保证每个合数只被其</a:t>
            </a:r>
            <a:r>
              <a:rPr lang="zh-CN" altLang="en-US" dirty="0" smtClean="0">
                <a:solidFill>
                  <a:srgbClr val="FF0000"/>
                </a:solidFill>
              </a:rPr>
              <a:t>最小素因子</a:t>
            </a:r>
            <a:r>
              <a:rPr lang="zh-CN" altLang="en-US" dirty="0" smtClean="0">
                <a:solidFill>
                  <a:schemeClr val="tx1"/>
                </a:solidFill>
              </a:rPr>
              <a:t>所删去，需要在</a:t>
            </a:r>
            <a:r>
              <a:rPr lang="zh-CN" altLang="en-US" dirty="0" smtClean="0">
                <a:solidFill>
                  <a:srgbClr val="FF0000"/>
                </a:solidFill>
              </a:rPr>
              <a:t>删数操作</a:t>
            </a:r>
            <a:r>
              <a:rPr lang="zh-CN" altLang="en-US" dirty="0" smtClean="0">
                <a:solidFill>
                  <a:schemeClr val="tx1"/>
                </a:solidFill>
              </a:rPr>
              <a:t>上面有所不同，这也是优化的地方：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611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为两个整数，如果有</a:t>
            </a:r>
            <a:r>
              <a:rPr lang="en-US" altLang="zh-CN" dirty="0" smtClean="0">
                <a:solidFill>
                  <a:schemeClr val="tx1"/>
                </a:solidFill>
              </a:rPr>
              <a:t>d | a</a:t>
            </a:r>
            <a:r>
              <a:rPr lang="zh-CN" altLang="en-US" dirty="0" smtClean="0">
                <a:solidFill>
                  <a:schemeClr val="tx1"/>
                </a:solidFill>
              </a:rPr>
              <a:t>，且</a:t>
            </a:r>
            <a:r>
              <a:rPr lang="en-US" altLang="zh-CN" dirty="0" smtClean="0">
                <a:solidFill>
                  <a:schemeClr val="tx1"/>
                </a:solidFill>
              </a:rPr>
              <a:t>d | b</a:t>
            </a:r>
            <a:r>
              <a:rPr lang="zh-CN" altLang="en-US" dirty="0" smtClean="0">
                <a:solidFill>
                  <a:schemeClr val="tx1"/>
                </a:solidFill>
              </a:rPr>
              <a:t>，则称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最</a:t>
            </a:r>
            <a:r>
              <a:rPr lang="zh-CN" altLang="en-US" dirty="0" smtClean="0">
                <a:solidFill>
                  <a:srgbClr val="FF0000"/>
                </a:solidFill>
              </a:rPr>
              <a:t>大公因子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为两个不全为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的数，则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中最大的叫做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最大公因子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约数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，记作</a:t>
            </a:r>
            <a:r>
              <a:rPr lang="en-US" altLang="zh-CN" dirty="0" err="1" smtClean="0">
                <a:solidFill>
                  <a:srgbClr val="FF0000"/>
                </a:solidFill>
              </a:rPr>
              <a:t>gcd</a:t>
            </a:r>
            <a:r>
              <a:rPr lang="en-US" altLang="zh-CN" dirty="0" smtClean="0">
                <a:solidFill>
                  <a:srgbClr val="FF0000"/>
                </a:solidFill>
              </a:rPr>
              <a:t>(a, b)</a:t>
            </a:r>
            <a:r>
              <a:rPr lang="zh-CN" altLang="en-US" dirty="0" smtClean="0">
                <a:solidFill>
                  <a:schemeClr val="tx1"/>
                </a:solidFill>
              </a:rPr>
              <a:t>，常简记作</a:t>
            </a:r>
            <a:r>
              <a:rPr lang="en-US" altLang="zh-CN" dirty="0" smtClean="0">
                <a:solidFill>
                  <a:srgbClr val="FF0000"/>
                </a:solidFill>
              </a:rPr>
              <a:t>(a, b)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公倍数：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为两个整数，如果有</a:t>
            </a:r>
            <a:r>
              <a:rPr lang="en-US" altLang="zh-CN" dirty="0" smtClean="0">
                <a:solidFill>
                  <a:schemeClr val="tx1"/>
                </a:solidFill>
              </a:rPr>
              <a:t>a | d</a:t>
            </a:r>
            <a:r>
              <a:rPr lang="zh-CN" altLang="en-US" dirty="0" smtClean="0">
                <a:solidFill>
                  <a:schemeClr val="tx1"/>
                </a:solidFill>
              </a:rPr>
              <a:t>，且</a:t>
            </a:r>
            <a:r>
              <a:rPr lang="en-US" altLang="zh-CN" dirty="0" smtClean="0">
                <a:solidFill>
                  <a:schemeClr val="tx1"/>
                </a:solidFill>
              </a:rPr>
              <a:t>b | d</a:t>
            </a:r>
            <a:r>
              <a:rPr lang="zh-CN" altLang="en-US" dirty="0" smtClean="0">
                <a:solidFill>
                  <a:schemeClr val="tx1"/>
                </a:solidFill>
              </a:rPr>
              <a:t>，则称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公倍数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最</a:t>
            </a:r>
            <a:r>
              <a:rPr lang="zh-CN" altLang="en-US" dirty="0" smtClean="0">
                <a:solidFill>
                  <a:srgbClr val="FF0000"/>
                </a:solidFill>
              </a:rPr>
              <a:t>大公倍数：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为两个不全为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r>
              <a:rPr lang="zh-CN" altLang="en-US" dirty="0" smtClean="0">
                <a:solidFill>
                  <a:schemeClr val="tx1"/>
                </a:solidFill>
              </a:rPr>
              <a:t>的数，则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公倍数</a:t>
            </a:r>
            <a:r>
              <a:rPr lang="zh-CN" altLang="en-US" dirty="0" smtClean="0">
                <a:solidFill>
                  <a:schemeClr val="tx1"/>
                </a:solidFill>
              </a:rPr>
              <a:t>中最小的叫做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最小公倍数</a:t>
            </a:r>
            <a:r>
              <a:rPr lang="zh-CN" altLang="en-US" dirty="0" smtClean="0">
                <a:solidFill>
                  <a:schemeClr val="tx1"/>
                </a:solidFill>
              </a:rPr>
              <a:t>，记作</a:t>
            </a:r>
            <a:r>
              <a:rPr lang="en-US" altLang="zh-CN" dirty="0" smtClean="0">
                <a:solidFill>
                  <a:srgbClr val="FF0000"/>
                </a:solidFill>
              </a:rPr>
              <a:t>lcm(a, b)</a:t>
            </a:r>
            <a:r>
              <a:rPr lang="zh-CN" altLang="en-US" dirty="0" smtClean="0">
                <a:solidFill>
                  <a:schemeClr val="tx1"/>
                </a:solidFill>
              </a:rPr>
              <a:t>，常简记作</a:t>
            </a:r>
            <a:r>
              <a:rPr lang="en-US" altLang="zh-CN" dirty="0" smtClean="0">
                <a:solidFill>
                  <a:srgbClr val="FF0000"/>
                </a:solidFill>
              </a:rPr>
              <a:t>[a, b]</a:t>
            </a: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62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欧拉筛法</a:t>
            </a:r>
            <a:r>
              <a:rPr lang="en-US" altLang="zh-CN" dirty="0"/>
              <a:t>(Sieve of Euler)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欧拉筛法</a:t>
            </a:r>
            <a:r>
              <a:rPr lang="zh-CN" altLang="en-US" dirty="0" smtClean="0">
                <a:solidFill>
                  <a:schemeClr val="tx1"/>
                </a:solidFill>
              </a:rPr>
              <a:t>是一种优化过的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，所以其很多地方和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>
                <a:solidFill>
                  <a:schemeClr val="tx1"/>
                </a:solidFill>
              </a:rPr>
              <a:t>一样</a:t>
            </a:r>
            <a:r>
              <a:rPr lang="zh-CN" altLang="en-US" dirty="0" smtClean="0">
                <a:solidFill>
                  <a:schemeClr val="tx1"/>
                </a:solidFill>
              </a:rPr>
              <a:t>的，但是为了保证每个合数只被其</a:t>
            </a:r>
            <a:r>
              <a:rPr lang="zh-CN" altLang="en-US" dirty="0" smtClean="0">
                <a:solidFill>
                  <a:srgbClr val="FF0000"/>
                </a:solidFill>
              </a:rPr>
              <a:t>最小素因子</a:t>
            </a:r>
            <a:r>
              <a:rPr lang="zh-CN" altLang="en-US" dirty="0" smtClean="0">
                <a:solidFill>
                  <a:schemeClr val="tx1"/>
                </a:solidFill>
              </a:rPr>
              <a:t>所删去，需要在</a:t>
            </a:r>
            <a:r>
              <a:rPr lang="zh-CN" altLang="en-US" dirty="0" smtClean="0">
                <a:solidFill>
                  <a:srgbClr val="FF0000"/>
                </a:solidFill>
              </a:rPr>
              <a:t>删数操作</a:t>
            </a:r>
            <a:r>
              <a:rPr lang="zh-CN" altLang="en-US" dirty="0" smtClean="0">
                <a:solidFill>
                  <a:schemeClr val="tx1"/>
                </a:solidFill>
              </a:rPr>
              <a:t>上面有所不同，这也是优化的地方：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埃氏筛法：</a:t>
            </a:r>
            <a:r>
              <a:rPr lang="zh-CN" altLang="en-US" dirty="0" smtClean="0">
                <a:solidFill>
                  <a:schemeClr val="tx1"/>
                </a:solidFill>
              </a:rPr>
              <a:t>在删数时，需要先判断当前数是否是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，如果当前数是素数，则将其所有的倍数都标记为合数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6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/>
              <a:t>-</a:t>
            </a:r>
            <a:r>
              <a:rPr lang="zh-CN" altLang="en-US" dirty="0"/>
              <a:t>欧拉筛法</a:t>
            </a:r>
            <a:r>
              <a:rPr lang="en-US" altLang="zh-CN" dirty="0"/>
              <a:t>(Sieve of Euler)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欧拉筛法</a:t>
            </a:r>
            <a:r>
              <a:rPr lang="zh-CN" altLang="en-US" dirty="0" smtClean="0">
                <a:solidFill>
                  <a:schemeClr val="tx1"/>
                </a:solidFill>
              </a:rPr>
              <a:t>是一种优化过的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，所以其很多地方和</a:t>
            </a: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>
                <a:solidFill>
                  <a:schemeClr val="tx1"/>
                </a:solidFill>
              </a:rPr>
              <a:t>一样</a:t>
            </a:r>
            <a:r>
              <a:rPr lang="zh-CN" altLang="en-US" dirty="0" smtClean="0">
                <a:solidFill>
                  <a:schemeClr val="tx1"/>
                </a:solidFill>
              </a:rPr>
              <a:t>的，但是为了保证每个合数只被其</a:t>
            </a:r>
            <a:r>
              <a:rPr lang="zh-CN" altLang="en-US" dirty="0" smtClean="0">
                <a:solidFill>
                  <a:srgbClr val="FF0000"/>
                </a:solidFill>
              </a:rPr>
              <a:t>最小素因子</a:t>
            </a:r>
            <a:r>
              <a:rPr lang="zh-CN" altLang="en-US" dirty="0" smtClean="0">
                <a:solidFill>
                  <a:schemeClr val="tx1"/>
                </a:solidFill>
              </a:rPr>
              <a:t>所删去，需要在</a:t>
            </a:r>
            <a:r>
              <a:rPr lang="zh-CN" altLang="en-US" dirty="0" smtClean="0">
                <a:solidFill>
                  <a:srgbClr val="FF0000"/>
                </a:solidFill>
              </a:rPr>
              <a:t>删数操作</a:t>
            </a:r>
            <a:r>
              <a:rPr lang="zh-CN" altLang="en-US" dirty="0" smtClean="0">
                <a:solidFill>
                  <a:schemeClr val="tx1"/>
                </a:solidFill>
              </a:rPr>
              <a:t>上面有所不同，这也是优化的地方：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埃氏筛法：</a:t>
            </a:r>
            <a:r>
              <a:rPr lang="zh-CN" altLang="en-US" dirty="0" smtClean="0">
                <a:solidFill>
                  <a:schemeClr val="tx1"/>
                </a:solidFill>
              </a:rPr>
              <a:t>在删数时，需要先判断当前数是否是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，如果当前数是素数，则将其所有的倍数都标记为合数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欧拉筛法：</a:t>
            </a:r>
            <a:r>
              <a:rPr lang="zh-CN" altLang="en-US" dirty="0" smtClean="0">
                <a:solidFill>
                  <a:schemeClr val="tx1"/>
                </a:solidFill>
              </a:rPr>
              <a:t>在删数时，对于当前数来说，无论其是素数还是合数，都将其乘上</a:t>
            </a:r>
            <a:r>
              <a:rPr lang="zh-CN" altLang="en-US" dirty="0" smtClean="0">
                <a:solidFill>
                  <a:srgbClr val="FF0000"/>
                </a:solidFill>
              </a:rPr>
              <a:t>已经找到的所有素数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需满足一定的条件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，并将得到的值标记为合数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57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438775" y="1930400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Euler</a:t>
            </a:r>
            <a:r>
              <a:rPr lang="zh-CN" altLang="en-US" dirty="0" smtClean="0">
                <a:solidFill>
                  <a:srgbClr val="FF0000"/>
                </a:solidFill>
              </a:rPr>
              <a:t>筛法是如何保证每个合数只被其最小素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因子所删去的呢？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4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38775" y="1930400"/>
                <a:ext cx="5001562" cy="26299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筛法是如何保证每个合数只被其最小素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因子所删去的呢？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  <a:p>
                <a:r>
                  <a:rPr lang="zh-CN" altLang="en-US" dirty="0"/>
                  <a:t>设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primelist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[j]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, j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 [0, </a:t>
                </a:r>
                <a:r>
                  <a:rPr lang="en-US" altLang="zh-CN" dirty="0" err="1" smtClean="0"/>
                  <a:t>primelen</a:t>
                </a:r>
                <a:r>
                  <a:rPr lang="en-US" altLang="zh-CN" dirty="0" smtClean="0"/>
                  <a:t>).</a:t>
                </a:r>
                <a:r>
                  <a:rPr lang="zh-CN" altLang="en-US" dirty="0" smtClean="0"/>
                  <a:t>并将当前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/>
                  <a:t>进行素因子分解表示成：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/>
                  <a:t>i</a:t>
                </a:r>
                <a:r>
                  <a:rPr lang="en-US" altLang="zh-CN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dirty="0" smtClean="0"/>
                  <a:t>, </a:t>
                </a:r>
              </a:p>
              <a:p>
                <a:r>
                  <a:rPr lang="en-US" altLang="zh-CN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[0,primelen)</a:t>
                </a:r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1930400"/>
                <a:ext cx="5001562" cy="2629951"/>
              </a:xfrm>
              <a:prstGeom prst="rect">
                <a:avLst/>
              </a:prstGeom>
              <a:blipFill rotWithShape="0">
                <a:blip r:embed="rId3"/>
                <a:stretch>
                  <a:fillRect l="-974" t="-1856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55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38775" y="1930400"/>
                <a:ext cx="5001562" cy="49351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筛法是如何保证每个合数只被其最小素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因子所删去的呢？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  <a:p>
                <a:r>
                  <a:rPr lang="zh-CN" altLang="en-US" dirty="0"/>
                  <a:t>设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primelist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[j]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, j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 [0, </a:t>
                </a:r>
                <a:r>
                  <a:rPr lang="en-US" altLang="zh-CN" dirty="0" err="1" smtClean="0"/>
                  <a:t>primelen</a:t>
                </a:r>
                <a:r>
                  <a:rPr lang="en-US" altLang="zh-CN" dirty="0" smtClean="0"/>
                  <a:t>).</a:t>
                </a:r>
                <a:r>
                  <a:rPr lang="zh-CN" altLang="en-US" dirty="0" smtClean="0"/>
                  <a:t>并将当前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/>
                  <a:t>进行素因子分解表示成：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/>
                  <a:t>i</a:t>
                </a:r>
                <a:r>
                  <a:rPr lang="en-US" altLang="zh-CN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dirty="0" smtClean="0"/>
                  <a:t>, </a:t>
                </a:r>
              </a:p>
              <a:p>
                <a:r>
                  <a:rPr lang="en-US" altLang="zh-CN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[0,primelen)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| </a:t>
                </a:r>
                <a:r>
                  <a:rPr lang="en-US" altLang="zh-CN" dirty="0" err="1"/>
                  <a:t>i</a:t>
                </a:r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则</a:t>
                </a:r>
                <a:r>
                  <a:rPr lang="zh-CN" altLang="en-US" dirty="0"/>
                  <a:t>可</a:t>
                </a:r>
                <a:r>
                  <a:rPr lang="zh-CN" altLang="en-US" dirty="0" smtClean="0"/>
                  <a:t>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dirty="0" smtClean="0"/>
                  <a:t> 1, </a:t>
                </a:r>
                <a:r>
                  <a:rPr lang="zh-CN" altLang="en-US" dirty="0" smtClean="0"/>
                  <a:t>如果此时继续判断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，则会得到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1</m:t>
                        </m:r>
                      </m:sup>
                    </m:sSup>
                  </m:oMath>
                </a14:m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en-US" altLang="zh-CN" dirty="0"/>
                  <a:t>k</a:t>
                </a:r>
                <a:r>
                  <a:rPr lang="en-US" altLang="zh-CN" dirty="0" smtClean="0"/>
                  <a:t> &gt; j,</a:t>
                </a:r>
                <a:r>
                  <a:rPr lang="en-US" altLang="zh-CN" dirty="0"/>
                  <a:t> </a:t>
                </a:r>
                <a:r>
                  <a:rPr lang="en-US" altLang="zh-CN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[0, </a:t>
                </a:r>
                <a:r>
                  <a:rPr lang="en-US" altLang="zh-CN" dirty="0" err="1"/>
                  <a:t>primelen</a:t>
                </a:r>
                <a:r>
                  <a:rPr lang="en-US" altLang="zh-CN" dirty="0" smtClean="0"/>
                  <a:t>)</a:t>
                </a:r>
              </a:p>
              <a:p>
                <a:endParaRPr lang="en-US" altLang="zh-CN" dirty="0" smtClean="0"/>
              </a:p>
              <a:p>
                <a:r>
                  <a:rPr lang="zh-CN" altLang="en-US" dirty="0"/>
                  <a:t>但由于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1,</a:t>
                </a:r>
                <a:r>
                  <a:rPr lang="zh-CN" altLang="en-US" dirty="0" smtClean="0"/>
                  <a:t>则此时</a:t>
                </a:r>
                <a:r>
                  <a:rPr lang="zh-CN" altLang="en-US" dirty="0"/>
                  <a:t>总有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| i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且</a:t>
                </a:r>
                <a:r>
                  <a:rPr lang="en-US" altLang="zh-CN" dirty="0" smtClean="0"/>
                  <a:t>j &lt; k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&lt;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不是能够整除</a:t>
                </a:r>
                <a:r>
                  <a:rPr lang="en-US" altLang="zh-CN" dirty="0"/>
                  <a:t>i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/>
                  <a:t>最小素因子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1930400"/>
                <a:ext cx="5001562" cy="4935197"/>
              </a:xfrm>
              <a:prstGeom prst="rect">
                <a:avLst/>
              </a:prstGeom>
              <a:blipFill rotWithShape="0">
                <a:blip r:embed="rId3"/>
                <a:stretch>
                  <a:fillRect l="-974" t="-989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095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38775" y="1930400"/>
                <a:ext cx="5001562" cy="29292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筛法是如何保证每个合数只被其最小素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因子所删去的呢？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  <a:p>
                <a:r>
                  <a:rPr lang="zh-CN" altLang="en-US" dirty="0"/>
                  <a:t>设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primelist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[j]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, j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 [0, </a:t>
                </a:r>
                <a:r>
                  <a:rPr lang="en-US" altLang="zh-CN" dirty="0" err="1" smtClean="0"/>
                  <a:t>primelen</a:t>
                </a:r>
                <a:r>
                  <a:rPr lang="en-US" altLang="zh-CN" dirty="0" smtClean="0"/>
                  <a:t>).</a:t>
                </a:r>
                <a:r>
                  <a:rPr lang="zh-CN" altLang="en-US" dirty="0" smtClean="0"/>
                  <a:t>并将当前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/>
                  <a:t>进行素因子分解表示成：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/>
                  <a:t>i</a:t>
                </a:r>
                <a:r>
                  <a:rPr lang="en-US" altLang="zh-CN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dirty="0" smtClean="0"/>
                  <a:t>, </a:t>
                </a:r>
              </a:p>
              <a:p>
                <a:r>
                  <a:rPr lang="en-US" altLang="zh-CN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[0,primelen)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 smtClean="0"/>
                  <a:t>  i, </a:t>
                </a:r>
                <a:r>
                  <a:rPr lang="zh-CN" altLang="en-US" dirty="0" smtClean="0"/>
                  <a:t>则会继续循环查找</a:t>
                </a:r>
                <a:endParaRPr lang="en-US" altLang="zh-CN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1930400"/>
                <a:ext cx="5001562" cy="2929263"/>
              </a:xfrm>
              <a:prstGeom prst="rect">
                <a:avLst/>
              </a:prstGeom>
              <a:blipFill rotWithShape="0">
                <a:blip r:embed="rId3"/>
                <a:stretch>
                  <a:fillRect l="-974" t="-1667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>
          <a:xfrm flipH="1">
            <a:off x="6286500" y="4279900"/>
            <a:ext cx="133350" cy="190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357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欧拉筛法</a:t>
            </a:r>
            <a:r>
              <a:rPr lang="en-US" altLang="zh-CN" dirty="0"/>
              <a:t>(Sieve of </a:t>
            </a:r>
            <a:r>
              <a:rPr lang="en-US" altLang="zh-CN" dirty="0" smtClean="0"/>
              <a:t>Euler)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650889" cy="4718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438775" y="1930400"/>
                <a:ext cx="5001562" cy="3737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筛法是如何保证每个合数只被其最小素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因子所删去的呢？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  <a:p>
                <a:r>
                  <a:rPr lang="zh-CN" altLang="en-US" dirty="0"/>
                  <a:t>设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primelist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[j]</a:t>
                </a:r>
                <a:r>
                  <a:rPr lang="zh-CN" altLang="en-US" dirty="0" smtClean="0"/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 smtClean="0"/>
                  <a:t> , j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 [0, </a:t>
                </a:r>
                <a:r>
                  <a:rPr lang="en-US" altLang="zh-CN" dirty="0" err="1" smtClean="0"/>
                  <a:t>primelen</a:t>
                </a:r>
                <a:r>
                  <a:rPr lang="en-US" altLang="zh-CN" dirty="0" smtClean="0"/>
                  <a:t>).</a:t>
                </a:r>
                <a:r>
                  <a:rPr lang="zh-CN" altLang="en-US" dirty="0" smtClean="0"/>
                  <a:t>并将当前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/>
                  <a:t>进行素因子分解表示成：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/>
                  <a:t>i</a:t>
                </a:r>
                <a:r>
                  <a:rPr lang="en-US" altLang="zh-CN" dirty="0" smtClean="0"/>
                  <a:t> =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en-US" altLang="zh-CN" dirty="0" smtClean="0"/>
                  <a:t>, </a:t>
                </a:r>
              </a:p>
              <a:p>
                <a:r>
                  <a:rPr lang="en-US" altLang="zh-CN" dirty="0" smtClean="0"/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/>
                  <a:t>[0,primelen)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这就意味着一旦出现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% </a:t>
                </a:r>
                <a:r>
                  <a:rPr lang="en-US" altLang="zh-CN" dirty="0" err="1" smtClean="0"/>
                  <a:t>primelist</a:t>
                </a:r>
                <a:r>
                  <a:rPr lang="en-US" altLang="zh-CN" dirty="0" smtClean="0"/>
                  <a:t>[j] == 0</a:t>
                </a:r>
              </a:p>
              <a:p>
                <a:r>
                  <a:rPr lang="zh-CN" altLang="en-US" dirty="0" smtClean="0"/>
                  <a:t>，则后面的素数都不需要再判断了，直接</a:t>
                </a:r>
                <a:endParaRPr lang="en-US" altLang="zh-CN" dirty="0" smtClean="0"/>
              </a:p>
              <a:p>
                <a:r>
                  <a:rPr lang="en-US" altLang="zh-CN" dirty="0" smtClean="0"/>
                  <a:t>break</a:t>
                </a:r>
                <a:r>
                  <a:rPr lang="zh-CN" altLang="en-US" dirty="0" smtClean="0"/>
                  <a:t>就可以了，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这就保证了每个合数都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是被其最小素因子所删去的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5" y="1930400"/>
                <a:ext cx="5001562" cy="3737946"/>
              </a:xfrm>
              <a:prstGeom prst="rect">
                <a:avLst/>
              </a:prstGeom>
              <a:blipFill rotWithShape="0">
                <a:blip r:embed="rId3"/>
                <a:stretch>
                  <a:fillRect l="-974" t="-1305" r="-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3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四种算法的总结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4212362"/>
                  </p:ext>
                </p:extLst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(k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 n)(</a:t>
                          </a:r>
                          <a:r>
                            <a:rPr lang="zh-CN" altLang="en-US" dirty="0" smtClean="0">
                              <a:solidFill>
                                <a:srgbClr val="FF0000"/>
                              </a:solidFill>
                            </a:rPr>
                            <a:t>亚线性</a:t>
                          </a:r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594212362"/>
                  </p:ext>
                </p:extLst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206557" r="-101420" b="-2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306557" r="-101420" b="-1262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406557" r="-101420" b="-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5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四种算法的总结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(k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 n)(</a:t>
                          </a:r>
                          <a:r>
                            <a:rPr lang="zh-CN" altLang="en-US" dirty="0" smtClean="0">
                              <a:solidFill>
                                <a:srgbClr val="FF0000"/>
                              </a:solidFill>
                            </a:rPr>
                            <a:t>亚线性</a:t>
                          </a:r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206557" r="-101420" b="-2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306557" r="-101420" b="-1262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406557" r="-101420" b="-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09625" y="4581525"/>
                <a:ext cx="9639242" cy="9264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总结来说就是，如果要求解的是与单素数相关的问题，则使用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的试除法求解就可以了，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而且试除法也是后面对整数进行素因子分解、求解欧拉函数的方法之一</a:t>
                </a:r>
                <a:endParaRPr lang="en-US" altLang="zh-CN" dirty="0" smtClean="0"/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4581525"/>
                <a:ext cx="9639242" cy="926407"/>
              </a:xfrm>
              <a:prstGeom prst="rect">
                <a:avLst/>
              </a:prstGeom>
              <a:blipFill rotWithShape="0">
                <a:blip r:embed="rId3"/>
                <a:stretch>
                  <a:fillRect l="-569" t="-4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69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1168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为两个整数，如果有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大公因子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为两个不全为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中最大的叫做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最大公因子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(a,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，常简记作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(a, b)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公倍数：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为两个整数，如果有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| 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| 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公倍数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大公倍数：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为两个不全为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公倍数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中最小的叫做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最小公倍数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lcm(a,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，常简记作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[a, b]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lcm(a, b)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	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     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a               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11686"/>
              </a:xfrm>
              <a:blipFill rotWithShape="0">
                <a:blip r:embed="rId2"/>
                <a:stretch>
                  <a:fillRect l="-567" t="-925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28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四种算法的总结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</a:t>
                          </a:r>
                          <a14:m>
                            <m:oMath xmlns:m="http://schemas.openxmlformats.org/officeDocument/2006/math">
                              <m:rad>
                                <m:radPr>
                                  <m:degHide m:val="on"/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zh-CN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altLang="zh-CN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unc>
                                    <m:funcPr>
                                      <m:ctrlPr>
                                        <a:rPr lang="en-US" altLang="zh-CN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i="0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r>
                                        <a:rPr lang="en-US" altLang="zh-CN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func>
                                </m:e>
                              </m:func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(k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</m:oMath>
                          </a14:m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 n)(</a:t>
                          </a:r>
                          <a:r>
                            <a:rPr lang="zh-CN" altLang="en-US" dirty="0" smtClean="0">
                              <a:solidFill>
                                <a:srgbClr val="FF0000"/>
                              </a:solidFill>
                            </a:rPr>
                            <a:t>亚线性</a:t>
                          </a:r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77863" y="2160588"/>
              <a:ext cx="8596312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149078"/>
                    <a:gridCol w="2149078"/>
                    <a:gridCol w="2149078"/>
                    <a:gridCol w="2149078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算法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类型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时间复杂度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描述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试除法</a:t>
                          </a:r>
                          <a:r>
                            <a:rPr lang="en-US" altLang="zh-CN" dirty="0" smtClean="0"/>
                            <a:t>(</a:t>
                          </a:r>
                          <a:r>
                            <a:rPr lang="zh-CN" altLang="en-US" dirty="0" smtClean="0"/>
                            <a:t>定义</a:t>
                          </a:r>
                          <a:r>
                            <a:rPr lang="en-US" altLang="zh-CN" dirty="0" smtClean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rgbClr val="FF0000"/>
                              </a:solidFill>
                            </a:rPr>
                            <a:t>O (n)</a:t>
                          </a:r>
                          <a:endParaRPr lang="zh-CN" altLang="en-US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改进的试除法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单素数测试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206557" r="-101420" b="-2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Eratosthenes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306557" r="-101420" b="-126230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r>
                            <a:rPr lang="en-US" altLang="zh-CN" dirty="0" smtClean="0"/>
                            <a:t>k</a:t>
                          </a:r>
                          <a:r>
                            <a:rPr lang="zh-CN" altLang="en-US" dirty="0" smtClean="0"/>
                            <a:t>是一个足够小的数</a:t>
                          </a:r>
                          <a:endParaRPr lang="zh-CN" alt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dirty="0" smtClean="0">
                              <a:solidFill>
                                <a:schemeClr val="tx1"/>
                              </a:solidFill>
                            </a:rPr>
                            <a:t>Euler</a:t>
                          </a:r>
                          <a:r>
                            <a:rPr lang="zh-CN" altLang="en-US" dirty="0" smtClean="0">
                              <a:solidFill>
                                <a:schemeClr val="tx1"/>
                              </a:solidFill>
                            </a:rPr>
                            <a:t>筛法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CN" altLang="en-US" dirty="0" smtClean="0"/>
                            <a:t>区间素数测试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852" t="-406557" r="-101420" b="-26230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09625" y="4581525"/>
                <a:ext cx="9639242" cy="17574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总结来说就是，如果要求解的是与单素数相关的问题，则使用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O 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的试除法求解就可以了，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而且试除法也是后面对整数进行素因子分解、求解欧拉函数的方法之一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如果问题涉及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大量、大范围的素数操作</a:t>
                </a:r>
                <a:r>
                  <a:rPr lang="zh-CN" altLang="en-US" dirty="0" smtClean="0"/>
                  <a:t>，此时就需要使用筛法预打表处理了。如果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小于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1e5</a:t>
                </a:r>
                <a:r>
                  <a:rPr lang="zh-CN" altLang="en-US" dirty="0" smtClean="0"/>
                  <a:t>，则两种筛法都可以使用。但是如果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大于</a:t>
                </a:r>
                <a:r>
                  <a:rPr lang="en-US" altLang="zh-CN" dirty="0" smtClean="0"/>
                  <a:t>1e5</a:t>
                </a:r>
                <a:r>
                  <a:rPr lang="zh-CN" altLang="en-US" dirty="0" smtClean="0"/>
                  <a:t>的话，此时建议使用</a:t>
                </a:r>
                <a:r>
                  <a:rPr lang="en-US" altLang="zh-CN" dirty="0" smtClean="0"/>
                  <a:t>Euler</a:t>
                </a:r>
                <a:r>
                  <a:rPr lang="zh-CN" altLang="en-US" dirty="0" smtClean="0"/>
                  <a:t>筛法。当</a:t>
                </a:r>
                <a:r>
                  <a:rPr lang="en-US" altLang="zh-CN" dirty="0" smtClean="0"/>
                  <a:t>n</a:t>
                </a:r>
              </a:p>
              <a:p>
                <a:r>
                  <a:rPr lang="zh-CN" altLang="en-US" dirty="0" smtClean="0"/>
                  <a:t>近似等于</a:t>
                </a:r>
                <a:r>
                  <a:rPr lang="en-US" altLang="zh-CN" dirty="0" smtClean="0"/>
                  <a:t>7e5</a:t>
                </a:r>
                <a:r>
                  <a:rPr lang="zh-CN" altLang="en-US" dirty="0" smtClean="0"/>
                  <a:t>时，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Eratosthenes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r>
                  <a:rPr lang="zh-CN" altLang="en-US" dirty="0" smtClean="0"/>
                  <a:t>就已经比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r>
                  <a:rPr lang="zh-CN" altLang="en-US" dirty="0" smtClean="0"/>
                  <a:t>慢上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倍多了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625" y="4581525"/>
                <a:ext cx="9639242" cy="1757404"/>
              </a:xfrm>
              <a:prstGeom prst="rect">
                <a:avLst/>
              </a:prstGeom>
              <a:blipFill rotWithShape="0">
                <a:blip r:embed="rId3"/>
                <a:stretch>
                  <a:fillRect l="-569" t="-2431" b="-4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684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(POJ2689)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先给出两个整数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U)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并满足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的距离最小。如果具有最小距离的相邻素数不只有一对，则输出最初的。还需要找出两个相邻的素数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是最大的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同样是有多对时选择最初的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样例保证每次给出的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U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的差不超过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1e6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182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(POJ2689)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先给出两个整数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U)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并满足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的距离最小。如果具有最小距离的相邻素数不只有一对，则输出最初的。还需要找出两个相邻的素数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是最大的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同样是有多对时选择最初的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样例保证每次给出的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U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的差不超过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1e6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很显然需要使用筛法预处理出素数表，如果我能将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[1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范围内的素数都找到的话，直接可以从小到大扫一遍素数表，同时维护并更新相邻素数之间的最小、最大值，复杂度是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O (n)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为素数表中元素的个数。但现在问题的关键是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[1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1]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范围太大，其中的素数总数不可能用数组都存下来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5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(POJ2689)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先给出两个整数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U)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并满足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的距离最小。如果具有最小距离的相邻素数不只有一对，则输出最初的。还需要找出两个相邻的素数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是最大的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同样是有多对时选择最初的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样例保证每次给出的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U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的差不超过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1e6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此时注意题目中最后给出的一个条件：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 – 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，则想到我不先把所有范围内的素数都找到，而是对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每次所给的区间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[L,U]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使用筛法将给定区间的素数找出来就可以了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的数据规模是可以开数组存下的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61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素性</a:t>
            </a:r>
            <a:r>
              <a:rPr lang="zh-CN" altLang="en-US" dirty="0" smtClean="0"/>
              <a:t>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(POJ2689)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先给出两个整数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U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- 1)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U)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并满足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的距离最小。如果具有最小距离的相邻素数不只有一对，则输出最初的。还需要找出两个相邻的素数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是最大的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同样是有多对时选择最初的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样例保证每次给出的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U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的差不超过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1e6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此时注意题目中最后给出的一个条件：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U – 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，则想到我不先把所有范围内的素数都找到，而是对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每次所给的区间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[L,U]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使用筛法将给定区间的素数找出来就可以了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的数据规模是可以开数组存下的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具体实现是：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想要筛掉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[L,U]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区间内的合数，需要知道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[1,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内的素因子。则预先将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[1,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内的素数筛出来，其中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46341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完全可以开数组存下。然后对于读入的每个区间，用筛好的素数的倍数删去给定区间中的数并标记。最后遍历一下区间内的素数更新最值即可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638" b="-1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89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整数素因子分解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2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那么现在给出一个正整数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如何将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分解成前面所述的素因子幂乘积的形式？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7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那么现在给出一个正整数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如何将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分解成前面所述的素因子幂乘积的形式？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常用的方法：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试</a:t>
            </a:r>
            <a:r>
              <a:rPr lang="zh-CN" altLang="en-US" dirty="0" smtClean="0">
                <a:solidFill>
                  <a:schemeClr val="tx1"/>
                </a:solidFill>
              </a:rPr>
              <a:t>除法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筛法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smtClean="0">
                <a:solidFill>
                  <a:schemeClr val="tx1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筛和</a:t>
            </a:r>
            <a:r>
              <a:rPr lang="en-US" altLang="zh-CN" dirty="0" smtClean="0">
                <a:solidFill>
                  <a:schemeClr val="tx1"/>
                </a:solidFill>
              </a:rPr>
              <a:t>Euler</a:t>
            </a:r>
            <a:r>
              <a:rPr lang="zh-CN" altLang="en-US" dirty="0" smtClean="0">
                <a:solidFill>
                  <a:schemeClr val="tx1"/>
                </a:solidFill>
              </a:rPr>
              <a:t>筛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</a:t>
            </a:r>
            <a:r>
              <a:rPr lang="en-US" altLang="zh-CN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</a:rPr>
              <a:t>Pollard rho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会在后面同余式定理部分介绍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3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那么现在给出一个正整数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如何将</a:t>
            </a:r>
            <a:r>
              <a:rPr lang="en-US" altLang="zh-CN" dirty="0" smtClean="0">
                <a:solidFill>
                  <a:srgbClr val="FF0000"/>
                </a:solidFill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</a:rPr>
              <a:t>分解成前面所述的素因子幂乘积的形式？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常用的方法：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试</a:t>
            </a:r>
            <a:r>
              <a:rPr lang="zh-CN" altLang="en-US" dirty="0" smtClean="0">
                <a:solidFill>
                  <a:schemeClr val="tx1"/>
                </a:solidFill>
              </a:rPr>
              <a:t>除法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筛法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 smtClean="0">
                <a:solidFill>
                  <a:schemeClr val="tx1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筛和</a:t>
            </a:r>
            <a:r>
              <a:rPr lang="en-US" altLang="zh-CN" dirty="0" smtClean="0">
                <a:solidFill>
                  <a:schemeClr val="tx1"/>
                </a:solidFill>
              </a:rPr>
              <a:t>Euler</a:t>
            </a:r>
            <a:r>
              <a:rPr lang="zh-CN" altLang="en-US" dirty="0" smtClean="0">
                <a:solidFill>
                  <a:schemeClr val="tx1"/>
                </a:solidFill>
              </a:rPr>
              <a:t>筛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</a:t>
            </a:r>
            <a:r>
              <a:rPr lang="en-US" altLang="zh-CN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>
                <a:solidFill>
                  <a:schemeClr val="tx1"/>
                </a:solidFill>
              </a:rPr>
              <a:t>Pollard rho</a:t>
            </a:r>
            <a:r>
              <a:rPr lang="zh-CN" altLang="en-US" dirty="0" smtClean="0">
                <a:solidFill>
                  <a:schemeClr val="tx1"/>
                </a:solidFill>
              </a:rPr>
              <a:t>算法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会在后面同余式定理部分介绍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用于进行素性分析的试除法、筛法都是</a:t>
            </a:r>
            <a:r>
              <a:rPr lang="zh-CN" altLang="en-US" dirty="0" smtClean="0">
                <a:solidFill>
                  <a:srgbClr val="FF0000"/>
                </a:solidFill>
              </a:rPr>
              <a:t>从小到大</a:t>
            </a:r>
            <a:r>
              <a:rPr lang="zh-CN" altLang="en-US" dirty="0" smtClean="0">
                <a:solidFill>
                  <a:schemeClr val="tx1"/>
                </a:solidFill>
              </a:rPr>
              <a:t>对数进行测试，而且都可以</a:t>
            </a:r>
            <a:r>
              <a:rPr lang="en-US" altLang="zh-CN" dirty="0" smtClean="0">
                <a:solidFill>
                  <a:schemeClr val="tx1"/>
                </a:solidFill>
              </a:rPr>
              <a:t>”</a:t>
            </a:r>
            <a:r>
              <a:rPr lang="zh-CN" altLang="en-US" dirty="0" smtClean="0">
                <a:solidFill>
                  <a:schemeClr val="tx1"/>
                </a:solidFill>
              </a:rPr>
              <a:t>构造</a:t>
            </a:r>
            <a:r>
              <a:rPr lang="en-US" altLang="zh-CN" dirty="0" smtClean="0">
                <a:solidFill>
                  <a:schemeClr val="tx1"/>
                </a:solidFill>
              </a:rPr>
              <a:t>”</a:t>
            </a:r>
            <a:r>
              <a:rPr lang="zh-CN" altLang="en-US" dirty="0" smtClean="0">
                <a:solidFill>
                  <a:schemeClr val="tx1"/>
                </a:solidFill>
              </a:rPr>
              <a:t>出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即判断当前数是否是素数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，这和素因子分解中</a:t>
            </a:r>
            <a:r>
              <a:rPr lang="zh-CN" altLang="en-US" dirty="0" smtClean="0">
                <a:solidFill>
                  <a:srgbClr val="FF0000"/>
                </a:solidFill>
              </a:rPr>
              <a:t>从小到大</a:t>
            </a:r>
            <a:r>
              <a:rPr lang="zh-CN" altLang="en-US" dirty="0" smtClean="0">
                <a:solidFill>
                  <a:schemeClr val="tx1"/>
                </a:solidFill>
              </a:rPr>
              <a:t>，由</a:t>
            </a:r>
            <a:r>
              <a:rPr lang="zh-CN" altLang="en-US" dirty="0" smtClean="0">
                <a:solidFill>
                  <a:srgbClr val="FF0000"/>
                </a:solidFill>
              </a:rPr>
              <a:t>素数幂乘积</a:t>
            </a:r>
            <a:r>
              <a:rPr lang="zh-CN" altLang="en-US" dirty="0" smtClean="0">
                <a:solidFill>
                  <a:schemeClr val="tx1"/>
                </a:solidFill>
              </a:rPr>
              <a:t>组成的</a:t>
            </a:r>
            <a:r>
              <a:rPr lang="zh-CN" altLang="en-US" dirty="0" smtClean="0">
                <a:solidFill>
                  <a:srgbClr val="FF0000"/>
                </a:solidFill>
              </a:rPr>
              <a:t>标准分解式</a:t>
            </a:r>
            <a:r>
              <a:rPr lang="zh-CN" altLang="en-US" dirty="0" smtClean="0">
                <a:solidFill>
                  <a:schemeClr val="tx1"/>
                </a:solidFill>
              </a:rPr>
              <a:t>的求解过程不谋而合，所以使用试除法和筛法进行</a:t>
            </a:r>
            <a:r>
              <a:rPr lang="zh-CN" altLang="en-US" dirty="0" smtClean="0">
                <a:solidFill>
                  <a:srgbClr val="FF0000"/>
                </a:solidFill>
              </a:rPr>
              <a:t>整数素因子分解</a:t>
            </a:r>
            <a:r>
              <a:rPr lang="zh-CN" altLang="en-US" dirty="0" smtClean="0">
                <a:solidFill>
                  <a:schemeClr val="tx1"/>
                </a:solidFill>
              </a:rPr>
              <a:t>是十分自然的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6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试除法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对于待分解的数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从小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到大枚举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~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中的所有数，记当前枚举的数是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，则如果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| 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的一个素因子，并用当前数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除尽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。如果循环完后的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就是一个素因子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想想这是为什么？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11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互素：</a:t>
            </a:r>
            <a:r>
              <a:rPr lang="zh-CN" altLang="en-US" dirty="0" smtClean="0">
                <a:solidFill>
                  <a:schemeClr val="tx1"/>
                </a:solidFill>
              </a:rPr>
              <a:t>设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为两个整数，若</a:t>
            </a:r>
            <a:r>
              <a:rPr lang="en-US" altLang="zh-CN" dirty="0" err="1" smtClean="0">
                <a:solidFill>
                  <a:srgbClr val="FF0000"/>
                </a:solidFill>
              </a:rPr>
              <a:t>gcd</a:t>
            </a:r>
            <a:r>
              <a:rPr lang="en-US" altLang="zh-CN" dirty="0" smtClean="0">
                <a:solidFill>
                  <a:srgbClr val="FF0000"/>
                </a:solidFill>
              </a:rPr>
              <a:t> (a, b) = 1</a:t>
            </a:r>
            <a:r>
              <a:rPr lang="zh-CN" altLang="en-US" dirty="0" smtClean="0">
                <a:solidFill>
                  <a:schemeClr val="tx1"/>
                </a:solidFill>
              </a:rPr>
              <a:t>，则称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与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</a:rPr>
              <a:t>互素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</a:rPr>
              <a:t>也</a:t>
            </a:r>
            <a:r>
              <a:rPr lang="zh-CN" altLang="en-US" dirty="0">
                <a:solidFill>
                  <a:schemeClr val="tx1"/>
                </a:solidFill>
              </a:rPr>
              <a:t>就</a:t>
            </a:r>
            <a:r>
              <a:rPr lang="zh-CN" altLang="en-US" dirty="0" smtClean="0">
                <a:solidFill>
                  <a:schemeClr val="tx1"/>
                </a:solidFill>
              </a:rPr>
              <a:t>说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没有</a:t>
            </a:r>
            <a:r>
              <a:rPr lang="zh-CN" altLang="en-US" dirty="0" smtClean="0">
                <a:solidFill>
                  <a:srgbClr val="FF0000"/>
                </a:solidFill>
              </a:rPr>
              <a:t>公因子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984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8653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82" t="-2116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95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82" t="-2116" r="-1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646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28623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想一想，为什么只要满足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== 0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2862322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706" r="-1054" b="-2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267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想一想，为什么只要满足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== 0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/>
                  <a:t>前面讲试除法时已经证明过了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3139321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553" r="-1054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64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看</a:t>
                </a:r>
                <a:r>
                  <a:rPr lang="zh-CN" altLang="en-US" dirty="0" smtClean="0"/>
                  <a:t>代码发现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的大小在循环过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程中会减小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/=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，而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又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是判断循环是否终止的条件，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那么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的减小，会不会导致循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环少判断了一些素数？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320" r="-1054" b="-1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6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36933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/>
                  <a:t>看</a:t>
                </a:r>
                <a:r>
                  <a:rPr lang="zh-CN" altLang="en-US" dirty="0" smtClean="0"/>
                  <a:t>代码发现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的大小在循环过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程中会减小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/=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，而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又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是判断循环是否终止的条件，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那么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的减小，会不会导致循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环少判断了一些素数？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3693319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320" r="-1054" b="-1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596424" y="5807616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肯定不会，因为我们是从小到大判断的素因子，这就意味着</a:t>
            </a:r>
            <a:r>
              <a:rPr lang="zh-CN" altLang="en-US" dirty="0" smtClean="0">
                <a:solidFill>
                  <a:srgbClr val="FF0000"/>
                </a:solidFill>
              </a:rPr>
              <a:t>当前被除尽的素因子之前没有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还没判断的素因子</a:t>
            </a:r>
            <a:r>
              <a:rPr lang="zh-CN" altLang="en-US" dirty="0" smtClean="0"/>
              <a:t>。所以不会出现越过某些素因子进而判断其之后的数，导致漏判</a:t>
            </a:r>
            <a:endParaRPr lang="en-US" altLang="zh-CN" dirty="0" smtClean="0"/>
          </a:p>
          <a:p>
            <a:r>
              <a:rPr lang="zh-CN" altLang="en-US" dirty="0" smtClean="0"/>
              <a:t>的情况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734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31393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想一想，为什么最后如果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就是原来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数的一个素因子？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3139321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553" r="-1054" b="-2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68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想一想，为什么最后如果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就是原来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数的一个素因子？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如果提示一下此时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在标准分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解式中的指数是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，能想到这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是为什么吗？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149" r="-1054" b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90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139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想一想，为什么最后如果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就是原来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数的一个素因子？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如果提示一下此时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在标准分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解式中的指数是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，能想到这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是为什么吗？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149" r="-1054" b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6424" y="5807616"/>
                <a:ext cx="848334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假设最后剩下的数为*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</a:t>
                </a:r>
                <a:r>
                  <a:rPr lang="zh-CN" altLang="en-US" dirty="0" smtClean="0"/>
                  <a:t>，则当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i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/>
                  <a:t> val</a:t>
                </a:r>
                <a:r>
                  <a:rPr lang="zh-CN" altLang="en-US" dirty="0" smtClean="0"/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满足</a:t>
                </a:r>
                <a:r>
                  <a:rPr lang="zh-CN" altLang="en-US" dirty="0" smtClean="0"/>
                  <a:t>循环条件，此时*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会在</a:t>
                </a:r>
                <a:r>
                  <a:rPr lang="en-US" altLang="zh-CN" dirty="0" smtClean="0"/>
                  <a:t>while</a:t>
                </a:r>
                <a:r>
                  <a:rPr lang="zh-CN" altLang="en-US" dirty="0" smtClean="0"/>
                  <a:t>循环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中除尽素因子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*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1</a:t>
                </a:r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4" y="5807616"/>
                <a:ext cx="8483348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647" t="-4061" r="-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9031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互素：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也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说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没有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k, k &gt;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gcd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，即此时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218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整数素</a:t>
            </a:r>
            <a:r>
              <a:rPr lang="zh-CN" altLang="en-US" dirty="0"/>
              <a:t>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058746" cy="3877216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注意这里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重复出现同一个素因子，比如：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12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则</a:t>
                </a:r>
                <a:r>
                  <a:rPr lang="en-US" altLang="zh-CN" dirty="0" smtClean="0"/>
                  <a:t>factor</a:t>
                </a:r>
                <a:r>
                  <a:rPr lang="zh-CN" altLang="en-US" dirty="0" smtClean="0"/>
                  <a:t>数组中分别存储的是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</a:t>
                </a:r>
                <a:endParaRPr lang="en-US" altLang="zh-CN" dirty="0" smtClean="0"/>
              </a:p>
              <a:p>
                <a:r>
                  <a:rPr lang="en-US" altLang="zh-CN" dirty="0" smtClean="0"/>
                  <a:t>2</a:t>
                </a:r>
                <a:r>
                  <a:rPr lang="zh-CN" altLang="en-US" dirty="0"/>
                  <a:t>和</a:t>
                </a:r>
                <a:r>
                  <a:rPr lang="en-US" altLang="zh-CN" dirty="0" smtClean="0"/>
                  <a:t>3</a:t>
                </a:r>
                <a:r>
                  <a:rPr lang="zh-CN" altLang="en-US" dirty="0" smtClean="0"/>
                  <a:t>。当然也可以改一下代码将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每个素因子只存储一个，这多半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取决于题目的要求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想一想，为什么最后如果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>
                    <a:solidFill>
                      <a:schemeClr val="tx1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就是原来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数的一个素因子？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如果提示一下此时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在标准分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解式中的指数是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，能想到这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是为什么吗？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625" y="1930400"/>
                <a:ext cx="3470822" cy="4247317"/>
              </a:xfrm>
              <a:prstGeom prst="rect">
                <a:avLst/>
              </a:prstGeom>
              <a:blipFill rotWithShape="0">
                <a:blip r:embed="rId3"/>
                <a:stretch>
                  <a:fillRect l="-1582" t="-1149" r="-1054" b="-15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96424" y="5807616"/>
                <a:ext cx="824347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假设最后剩下的数为*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= 1</a:t>
                </a:r>
                <a:r>
                  <a:rPr lang="zh-CN" altLang="en-US" dirty="0" smtClean="0"/>
                  <a:t>，则当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i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/>
                  <a:t> val</a:t>
                </a:r>
                <a:r>
                  <a:rPr lang="zh-CN" altLang="en-US" dirty="0" smtClean="0"/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不满足</a:t>
                </a:r>
                <a:r>
                  <a:rPr lang="zh-CN" altLang="en-US" dirty="0" smtClean="0"/>
                  <a:t>循环条件，此时*</a:t>
                </a:r>
                <a:r>
                  <a:rPr lang="en-US" altLang="zh-CN" dirty="0" err="1" smtClean="0"/>
                  <a:t>val</a:t>
                </a:r>
                <a:r>
                  <a:rPr lang="en-US" altLang="zh-CN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/>
                  <a:t>中的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素因子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/>
                  <a:t>还</a:t>
                </a:r>
                <a:r>
                  <a:rPr lang="zh-CN" altLang="en-US" dirty="0" smtClean="0"/>
                  <a:t>没有被判断就退出了循环。所以此时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需要额外判断一下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24" y="5807616"/>
                <a:ext cx="8243475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666" t="-4061" r="-5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2972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2.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筛法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一定有小于等于其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素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，所以对于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小于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maxn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的待分解的数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来说，直接试除小于等于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即可。可以先将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2~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𝑚𝑎𝑥𝑛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中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预打表，然后将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对应素数表中的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一一试除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可以使用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Eratosthenes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打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，也可以使用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打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素数表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01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8596312" cy="361119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142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7334" y="5740292"/>
            <a:ext cx="843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这里没有给出打</a:t>
            </a:r>
            <a:r>
              <a:rPr lang="zh-CN" altLang="en-US" dirty="0" smtClean="0">
                <a:solidFill>
                  <a:srgbClr val="FF0000"/>
                </a:solidFill>
              </a:rPr>
              <a:t>素数表</a:t>
            </a:r>
            <a:r>
              <a:rPr lang="zh-CN" altLang="en-US" dirty="0" smtClean="0"/>
              <a:t>的代码</a:t>
            </a:r>
            <a:r>
              <a:rPr lang="en-US" altLang="zh-CN" dirty="0" smtClean="0"/>
              <a:t>(</a:t>
            </a:r>
            <a:r>
              <a:rPr lang="zh-CN" altLang="en-US" dirty="0"/>
              <a:t>不</a:t>
            </a:r>
            <a:r>
              <a:rPr lang="zh-CN" altLang="en-US" dirty="0" smtClean="0"/>
              <a:t>熟悉的可以参考前面介绍筛法时的代码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代码总体上和直接使用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r>
              <a:rPr lang="zh-CN" altLang="en-US" dirty="0" smtClean="0"/>
              <a:t>的代码</a:t>
            </a:r>
            <a:r>
              <a:rPr lang="zh-CN" altLang="en-US" dirty="0"/>
              <a:t>相同</a:t>
            </a:r>
          </a:p>
        </p:txBody>
      </p:sp>
    </p:spTree>
    <p:extLst>
      <p:ext uri="{BB962C8B-B14F-4D97-AF65-F5344CB8AC3E}">
        <p14:creationId xmlns:p14="http://schemas.microsoft.com/office/powerpoint/2010/main" val="1351222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(LIGHTOJ1215)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现有整数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，其中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已知，要求满足</a:t>
            </a:r>
            <a:r>
              <a:rPr lang="en-US" altLang="zh-CN" dirty="0">
                <a:solidFill>
                  <a:schemeClr val="tx1"/>
                </a:solidFill>
              </a:rPr>
              <a:t>[a, b, c] = 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的最小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的值，如果没有解则输出</a:t>
            </a:r>
            <a:r>
              <a:rPr lang="en-US" altLang="zh-CN" dirty="0" smtClean="0">
                <a:solidFill>
                  <a:schemeClr val="tx1"/>
                </a:solidFill>
              </a:rPr>
              <a:t>impossible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30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(LIGHTOJ1215)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已知，要求满足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[a, b, c]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的最小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的值，如果没有解则输出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impossible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求解与多个数的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lcm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相关的问题自然首先想到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素因子分解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。前面说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lcm 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86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(LIGHTOJ1215)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已知，要求满足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[a, b, c]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的最小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的值，如果没有解则输出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impossible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求解与多个数的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lcm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相关的问题自然首先想到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素因子分解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。前面说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lcm 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对于三个数以上仍满足：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lcm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780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(LIGHTOJ1215)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已知，要求满足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[a, b, c]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的最小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的值，如果没有解则输出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impossible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求解与多个数的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lcm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相关的问题自然首先想到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素因子分解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。前面说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 lcm 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对于三个数以上仍满足：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lcm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直接判断对应的素因子的指数是否合理就可以了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4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7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(LIGHTOJ1215)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现有整数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，其中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已知，要求满足</a:t>
            </a:r>
            <a:r>
              <a:rPr lang="en-US" altLang="zh-CN" dirty="0">
                <a:solidFill>
                  <a:schemeClr val="tx1"/>
                </a:solidFill>
              </a:rPr>
              <a:t>[a, b, c] = 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的最小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的值，如果没有解则输出</a:t>
            </a:r>
            <a:r>
              <a:rPr lang="en-US" altLang="zh-CN" dirty="0" smtClean="0">
                <a:solidFill>
                  <a:schemeClr val="tx1"/>
                </a:solidFill>
              </a:rPr>
              <a:t>impossible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求解与多个数的</a:t>
            </a:r>
            <a:r>
              <a:rPr lang="en-US" altLang="zh-CN" dirty="0" err="1" smtClean="0">
                <a:solidFill>
                  <a:schemeClr val="tx1"/>
                </a:solidFill>
              </a:rPr>
              <a:t>gcd</a:t>
            </a:r>
            <a:r>
              <a:rPr lang="zh-CN" altLang="en-US" dirty="0" smtClean="0">
                <a:solidFill>
                  <a:schemeClr val="tx1"/>
                </a:solidFill>
              </a:rPr>
              <a:t>或者是</a:t>
            </a:r>
            <a:r>
              <a:rPr lang="en-US" altLang="zh-CN" dirty="0" smtClean="0">
                <a:solidFill>
                  <a:schemeClr val="tx1"/>
                </a:solidFill>
              </a:rPr>
              <a:t>lcm</a:t>
            </a:r>
            <a:r>
              <a:rPr lang="zh-CN" altLang="en-US" dirty="0" smtClean="0">
                <a:solidFill>
                  <a:schemeClr val="tx1"/>
                </a:solidFill>
              </a:rPr>
              <a:t>相关的问题自然首先想到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。则先</a:t>
            </a:r>
            <a:r>
              <a:rPr lang="zh-CN" altLang="en-US" dirty="0">
                <a:solidFill>
                  <a:schemeClr val="tx1"/>
                </a:solidFill>
              </a:rPr>
              <a:t>将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进行</a:t>
            </a:r>
            <a:r>
              <a:rPr lang="zh-CN" altLang="en-US" dirty="0">
                <a:solidFill>
                  <a:srgbClr val="FF0000"/>
                </a:solidFill>
              </a:rPr>
              <a:t>素因子分解</a:t>
            </a:r>
            <a:r>
              <a:rPr lang="zh-CN" altLang="en-US" dirty="0">
                <a:solidFill>
                  <a:schemeClr val="tx1"/>
                </a:solidFill>
              </a:rPr>
              <a:t>，然后从小到大枚举判断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的每个</a:t>
            </a:r>
            <a:r>
              <a:rPr lang="zh-CN" altLang="en-US" dirty="0">
                <a:solidFill>
                  <a:srgbClr val="FF0000"/>
                </a:solidFill>
              </a:rPr>
              <a:t>素因子</a:t>
            </a:r>
            <a:r>
              <a:rPr lang="zh-CN" altLang="en-US" dirty="0">
                <a:solidFill>
                  <a:schemeClr val="tx1"/>
                </a:solidFill>
              </a:rPr>
              <a:t>的指数值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对应的指数值的最大值小于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的对应的指数值就是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。若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对应的指数值的最大值等于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，则不需要进行任何操作。若大于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，则不可能出现这种情况，直接输出”</a:t>
            </a:r>
            <a:r>
              <a:rPr lang="en-US" altLang="zh-CN" dirty="0">
                <a:solidFill>
                  <a:schemeClr val="tx1"/>
                </a:solidFill>
              </a:rPr>
              <a:t>impossible”</a:t>
            </a:r>
            <a:r>
              <a:rPr lang="zh-CN" altLang="en-US" dirty="0">
                <a:solidFill>
                  <a:schemeClr val="tx1"/>
                </a:solidFill>
              </a:rPr>
              <a:t>即可。枚举完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的所有素因子之后，注意要查看此时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是否还有没在前面判断中出现的素因子。若还有，则也输出”</a:t>
            </a:r>
            <a:r>
              <a:rPr lang="en-US" altLang="zh-CN" dirty="0">
                <a:solidFill>
                  <a:schemeClr val="tx1"/>
                </a:solidFill>
              </a:rPr>
              <a:t>impossible”</a:t>
            </a:r>
            <a:r>
              <a:rPr lang="zh-CN" altLang="en-US" dirty="0">
                <a:solidFill>
                  <a:schemeClr val="tx1"/>
                </a:solidFill>
              </a:rPr>
              <a:t>。反之，则输出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值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1.8</a:t>
            </a:r>
            <a:r>
              <a:rPr lang="zh-CN" altLang="en-US" dirty="0" smtClean="0"/>
              <a:t>整数</a:t>
            </a:r>
            <a:r>
              <a:rPr lang="zh-CN" altLang="en-US" dirty="0"/>
              <a:t>素因子分解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(LIGHTOJ1215)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现有整数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，其中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已知，要求满足</a:t>
            </a:r>
            <a:r>
              <a:rPr lang="en-US" altLang="zh-CN" dirty="0">
                <a:solidFill>
                  <a:schemeClr val="tx1"/>
                </a:solidFill>
              </a:rPr>
              <a:t>[a, b, c] = 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的最小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的值，如果没有解则输出</a:t>
            </a:r>
            <a:r>
              <a:rPr lang="en-US" altLang="zh-CN" dirty="0" smtClean="0">
                <a:solidFill>
                  <a:schemeClr val="tx1"/>
                </a:solidFill>
              </a:rPr>
              <a:t>impossible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求解与多个数的</a:t>
            </a:r>
            <a:r>
              <a:rPr lang="en-US" altLang="zh-CN" dirty="0" err="1" smtClean="0">
                <a:solidFill>
                  <a:schemeClr val="tx1"/>
                </a:solidFill>
              </a:rPr>
              <a:t>gcd</a:t>
            </a:r>
            <a:r>
              <a:rPr lang="zh-CN" altLang="en-US" dirty="0" smtClean="0">
                <a:solidFill>
                  <a:schemeClr val="tx1"/>
                </a:solidFill>
              </a:rPr>
              <a:t>或者是</a:t>
            </a:r>
            <a:r>
              <a:rPr lang="en-US" altLang="zh-CN" dirty="0" smtClean="0">
                <a:solidFill>
                  <a:schemeClr val="tx1"/>
                </a:solidFill>
              </a:rPr>
              <a:t>lcm</a:t>
            </a:r>
            <a:r>
              <a:rPr lang="zh-CN" altLang="en-US" dirty="0" smtClean="0">
                <a:solidFill>
                  <a:schemeClr val="tx1"/>
                </a:solidFill>
              </a:rPr>
              <a:t>相关的问题自然首先想到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。则先</a:t>
            </a:r>
            <a:r>
              <a:rPr lang="zh-CN" altLang="en-US" dirty="0">
                <a:solidFill>
                  <a:schemeClr val="tx1"/>
                </a:solidFill>
              </a:rPr>
              <a:t>将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进行</a:t>
            </a:r>
            <a:r>
              <a:rPr lang="zh-CN" altLang="en-US" dirty="0">
                <a:solidFill>
                  <a:srgbClr val="FF0000"/>
                </a:solidFill>
              </a:rPr>
              <a:t>素因子分解</a:t>
            </a:r>
            <a:r>
              <a:rPr lang="zh-CN" altLang="en-US" dirty="0">
                <a:solidFill>
                  <a:schemeClr val="tx1"/>
                </a:solidFill>
              </a:rPr>
              <a:t>，然后从小到大枚举判断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的每个</a:t>
            </a:r>
            <a:r>
              <a:rPr lang="zh-CN" altLang="en-US" dirty="0">
                <a:solidFill>
                  <a:srgbClr val="FF0000"/>
                </a:solidFill>
              </a:rPr>
              <a:t>素因子</a:t>
            </a:r>
            <a:r>
              <a:rPr lang="zh-CN" altLang="en-US" dirty="0">
                <a:solidFill>
                  <a:schemeClr val="tx1"/>
                </a:solidFill>
              </a:rPr>
              <a:t>的指数值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对应的指数值的最大值小于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的对应的指数值就是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。若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对应的指数值的最大值等于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，则不需要进行任何操作。若大于</a:t>
            </a:r>
            <a:r>
              <a:rPr lang="en-US" altLang="zh-CN" dirty="0">
                <a:solidFill>
                  <a:schemeClr val="tx1"/>
                </a:solidFill>
              </a:rPr>
              <a:t>k</a:t>
            </a:r>
            <a:r>
              <a:rPr lang="zh-CN" altLang="en-US" dirty="0">
                <a:solidFill>
                  <a:schemeClr val="tx1"/>
                </a:solidFill>
              </a:rPr>
              <a:t>，则不可能出现这种情况，直接输出”</a:t>
            </a:r>
            <a:r>
              <a:rPr lang="en-US" altLang="zh-CN" dirty="0">
                <a:solidFill>
                  <a:schemeClr val="tx1"/>
                </a:solidFill>
              </a:rPr>
              <a:t>impossible”</a:t>
            </a:r>
            <a:r>
              <a:rPr lang="zh-CN" altLang="en-US" dirty="0">
                <a:solidFill>
                  <a:schemeClr val="tx1"/>
                </a:solidFill>
              </a:rPr>
              <a:t>即可。枚举完</a:t>
            </a:r>
            <a:r>
              <a:rPr lang="en-US" altLang="zh-CN" dirty="0">
                <a:solidFill>
                  <a:schemeClr val="tx1"/>
                </a:solidFill>
              </a:rPr>
              <a:t>L</a:t>
            </a:r>
            <a:r>
              <a:rPr lang="zh-CN" altLang="en-US" dirty="0">
                <a:solidFill>
                  <a:schemeClr val="tx1"/>
                </a:solidFill>
              </a:rPr>
              <a:t>的所有素因子之后，注意要查看此时</a:t>
            </a:r>
            <a:r>
              <a:rPr lang="en-US" altLang="zh-CN" dirty="0">
                <a:solidFill>
                  <a:schemeClr val="tx1"/>
                </a:solidFill>
              </a:rPr>
              <a:t>a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b</a:t>
            </a:r>
            <a:r>
              <a:rPr lang="zh-CN" altLang="en-US" dirty="0">
                <a:solidFill>
                  <a:schemeClr val="tx1"/>
                </a:solidFill>
              </a:rPr>
              <a:t>是否还有没在前面判断中出现的素因子。若还有，则也输出”</a:t>
            </a:r>
            <a:r>
              <a:rPr lang="en-US" altLang="zh-CN" dirty="0">
                <a:solidFill>
                  <a:schemeClr val="tx1"/>
                </a:solidFill>
              </a:rPr>
              <a:t>impossible”</a:t>
            </a:r>
            <a:r>
              <a:rPr lang="zh-CN" altLang="en-US" dirty="0">
                <a:solidFill>
                  <a:schemeClr val="tx1"/>
                </a:solidFill>
              </a:rPr>
              <a:t>。反之，则输出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的值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当然也可以先将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的最小公倍数</a:t>
            </a:r>
            <a:r>
              <a:rPr lang="en-US" altLang="zh-CN" dirty="0" smtClean="0">
                <a:solidFill>
                  <a:schemeClr val="tx1"/>
                </a:solidFill>
              </a:rPr>
              <a:t>k = [</a:t>
            </a:r>
            <a:r>
              <a:rPr lang="en-US" altLang="zh-CN" dirty="0" err="1" smtClean="0">
                <a:solidFill>
                  <a:schemeClr val="tx1"/>
                </a:solidFill>
              </a:rPr>
              <a:t>a,b</a:t>
            </a:r>
            <a:r>
              <a:rPr lang="en-US" altLang="zh-CN" dirty="0" smtClean="0">
                <a:solidFill>
                  <a:schemeClr val="tx1"/>
                </a:solidFill>
              </a:rPr>
              <a:t>]</a:t>
            </a:r>
            <a:r>
              <a:rPr lang="zh-CN" altLang="en-US" dirty="0" smtClean="0">
                <a:solidFill>
                  <a:schemeClr val="tx1"/>
                </a:solidFill>
              </a:rPr>
              <a:t>求出来，然后再求解</a:t>
            </a:r>
            <a:r>
              <a:rPr lang="en-US" altLang="zh-CN" dirty="0" smtClean="0">
                <a:solidFill>
                  <a:schemeClr val="tx1"/>
                </a:solidFill>
              </a:rPr>
              <a:t>[</a:t>
            </a:r>
            <a:r>
              <a:rPr lang="en-US" altLang="zh-CN" dirty="0" err="1" smtClean="0">
                <a:solidFill>
                  <a:schemeClr val="tx1"/>
                </a:solidFill>
              </a:rPr>
              <a:t>k,c</a:t>
            </a:r>
            <a:r>
              <a:rPr lang="en-US" altLang="zh-CN" dirty="0" smtClean="0">
                <a:solidFill>
                  <a:schemeClr val="tx1"/>
                </a:solidFill>
              </a:rPr>
              <a:t>] = L</a:t>
            </a:r>
            <a:r>
              <a:rPr lang="zh-CN" altLang="en-US" dirty="0" smtClean="0">
                <a:solidFill>
                  <a:schemeClr val="tx1"/>
                </a:solidFill>
              </a:rPr>
              <a:t>，此时只需要对</a:t>
            </a:r>
            <a:r>
              <a:rPr lang="en-US" altLang="zh-CN" dirty="0" smtClean="0">
                <a:solidFill>
                  <a:schemeClr val="tx1"/>
                </a:solidFill>
              </a:rPr>
              <a:t>k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r>
              <a:rPr lang="zh-CN" altLang="en-US" dirty="0" smtClean="0">
                <a:solidFill>
                  <a:schemeClr val="tx1"/>
                </a:solidFill>
              </a:rPr>
              <a:t>进行素因子分解就可以了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1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不定方程与同余理论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初等数论的核心知识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82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互素：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也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说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没有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k, k &gt;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gcd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，即此时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互素的直接应用：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规约分数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2.1</a:t>
            </a:r>
            <a:r>
              <a:rPr lang="zh-CN" altLang="en-US" dirty="0" smtClean="0">
                <a:solidFill>
                  <a:schemeClr val="tx1"/>
                </a:solidFill>
              </a:rPr>
              <a:t>同余理论的基础知识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2.2</a:t>
            </a:r>
            <a:r>
              <a:rPr lang="zh-CN" altLang="en-US" dirty="0" smtClean="0">
                <a:solidFill>
                  <a:schemeClr val="tx1"/>
                </a:solidFill>
              </a:rPr>
              <a:t>二</a:t>
            </a:r>
            <a:r>
              <a:rPr lang="zh-CN" altLang="en-US" dirty="0">
                <a:solidFill>
                  <a:schemeClr val="tx1"/>
                </a:solidFill>
              </a:rPr>
              <a:t>元一次不定方程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2.3</a:t>
            </a:r>
            <a:r>
              <a:rPr lang="zh-CN" altLang="en-US" dirty="0" smtClean="0">
                <a:solidFill>
                  <a:schemeClr val="tx1"/>
                </a:solidFill>
              </a:rPr>
              <a:t>特殊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不定方程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同余理论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2.4</a:t>
            </a:r>
            <a:r>
              <a:rPr lang="zh-CN" altLang="en-US" dirty="0" smtClean="0">
                <a:solidFill>
                  <a:schemeClr val="tx1"/>
                </a:solidFill>
              </a:rPr>
              <a:t>线性</a:t>
            </a:r>
            <a:r>
              <a:rPr lang="zh-CN" altLang="en-US" dirty="0">
                <a:solidFill>
                  <a:schemeClr val="tx1"/>
                </a:solidFill>
              </a:rPr>
              <a:t>同余方程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2.5</a:t>
            </a:r>
            <a:r>
              <a:rPr lang="zh-CN" altLang="en-US" dirty="0" smtClean="0">
                <a:solidFill>
                  <a:schemeClr val="tx1"/>
                </a:solidFill>
              </a:rPr>
              <a:t>乘法逆元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2.6</a:t>
            </a:r>
            <a:r>
              <a:rPr lang="zh-CN" altLang="en-US" dirty="0" smtClean="0">
                <a:solidFill>
                  <a:schemeClr val="tx1"/>
                </a:solidFill>
              </a:rPr>
              <a:t>线性</a:t>
            </a:r>
            <a:r>
              <a:rPr lang="zh-CN" altLang="en-US" dirty="0">
                <a:solidFill>
                  <a:schemeClr val="tx1"/>
                </a:solidFill>
              </a:rPr>
              <a:t>同余方程</a:t>
            </a:r>
            <a:r>
              <a:rPr lang="zh-CN" altLang="en-US" dirty="0" smtClean="0">
                <a:solidFill>
                  <a:schemeClr val="tx1"/>
                </a:solidFill>
              </a:rPr>
              <a:t>组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2.7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>
                <a:solidFill>
                  <a:schemeClr val="tx1"/>
                </a:solidFill>
              </a:rPr>
              <a:t>二次同余式与平方剩余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2.8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整数</a:t>
            </a:r>
            <a:r>
              <a:rPr lang="zh-CN" altLang="en-US" dirty="0">
                <a:solidFill>
                  <a:schemeClr val="tx1"/>
                </a:solidFill>
              </a:rPr>
              <a:t>的阶和原根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2.9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离散对数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77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同余理论的基础概念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1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同余理论的基础知识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同余：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个整数，如果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除以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的余数相同，即满足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关于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(mod m)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并称该式为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6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同余理论的基础知识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同余：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个整数，如果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除以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的余数相同，即满足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关于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(mod m)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并称该式为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自反性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对称性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 则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传递性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1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2.1</a:t>
            </a:r>
            <a:r>
              <a:rPr lang="zh-CN" altLang="en-US" dirty="0" smtClean="0"/>
              <a:t>同余理论的基础知识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同余：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个整数，如果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除以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的余数相同，即满足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关于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(mod m)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并称该式为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自反性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对称性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 则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传递性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同余关系是一种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等价关系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，则所有适用于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线性运算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的基本运算律都适用于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模算术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791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模算术：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+ c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+ c (mod m)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-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 (mod m)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c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+ 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 (mod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f(a)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f(b) (mod m), f(x)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为一个多项式函数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16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整数算术：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c = b + c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– c = b – c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c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d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f(a)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f(b),f(x)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为一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个多项式函数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312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7334" y="1561068"/>
                <a:ext cx="73308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d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m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都是整数，则满足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b(mod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d(mod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m)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1561068"/>
                <a:ext cx="733085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65" t="-1147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906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58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剩余类：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一个整数可以通过模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进而被分到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个集合中，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这些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，也就是说每个剩余类中的两个数都是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，其中每个集合中的数都称为该集合的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代表元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8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剩余类：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一个整数可以通过模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进而被分到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个集合中，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这些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，也就是说每个剩余类中的两个数都是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，其中每个集合中的数都称为该集合的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代表元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完全剩余系：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包含每个模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的剩余类中的代表元的集合称作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55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剩余类：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一个整数可以通过模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进而被分到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个集合中，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这些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，也就是说每个剩余类中的两个数都是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，其中每个集合中的数都称为该集合的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代表元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完全剩余系：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包含每个模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的剩余类中的代表元的集合称作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最小非负完全剩余系：模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{0, 1, 2, …, m - 1}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30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最大公约数和最小公倍数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互素：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也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就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说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没有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公因子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为两个整数，若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k, k &gt;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gcd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，即此时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互素的直接应用：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规约分数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最简分数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定义为分子和分母没有公因子的分数，即分子和分母要互素。规约分数直接按照推论的方式将分子分母同除以它们的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最大公约数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就可以了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剩余类：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一个整数可以通过模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进而被分到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个集合中，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这些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，也就是说每个剩余类中的两个数都是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，其中每个集合中的数都称为该集合的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代表元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完全剩余系：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包含每个模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的剩余类中的代表元的集合称作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最小非负完全剩余系：模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{0, 1, 2, …, m - 1}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简化剩余系：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从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与模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中各取一个数所组成的集合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284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(mod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i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同时成立，当且仅当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后面介绍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线性同余方程组合并求解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时是会用到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剩余类：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一个整数可以通过模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进而被分到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个集合中，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这些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，也就是说每个剩余类中的两个数都是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，其中每个集合中的数都称为该集合的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代表元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完全剩余系：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包含每个模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的剩余类中的代表元的集合称作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最小非负完全剩余系：模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的完全剩余系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{0, 1, 2, …, m - 1}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简化剩余系：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从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与模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互素的剩余类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中各取一个数所组成的集合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易知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的简化剩余系中的元素个数是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 r="-2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80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9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73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44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性质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(a + km)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% m + km % m)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% m + 0)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a (mod m)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46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6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比如：对于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3(mod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该式，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的条件下的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，实际上利用推论可以知道这个值总是存在的，求解方法是令：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-5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-5 + 4k (mod 4)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30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比如：对于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3(mod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该式，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的条件下的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，实际上利用推论可以知道这个值总是存在的，求解方法是令：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-5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-5 + 4k (mod 4)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易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知此时当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时，得到的值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50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如何快速求出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02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求解最大公约数的算法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辗转相除法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欧几里得算法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更相减损术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如何快速求出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易知有如下等价式：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+ km) (mod m)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201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如何快速求出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易知有如下等价式：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+ km) (mod m)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8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，如何求一个数模上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如何快速求出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最小非负值？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易知有如下等价式：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 + km)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|a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m|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+ 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2m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满足非负且最小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 b="-1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8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2.1</a:t>
            </a:r>
            <a:r>
              <a:rPr lang="zh-CN" altLang="en-US" dirty="0"/>
              <a:t>同余理论的基础知识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m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 (mod m)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*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≢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m) (mod 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切记除法不满足！！！除法的模算术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需要使用后面讲的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(a + km) (mod m)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以后直接使用同余式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来求解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，后面介绍的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等的通解总是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表示成一个特解模上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的形式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，有时候题目要求的是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，此时就需要求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特解模上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的的最小非负值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77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2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二元一次不定方程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95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二元一次不定方程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en-US" altLang="zh-CN" dirty="0" smtClean="0">
                <a:solidFill>
                  <a:srgbClr val="FF0000"/>
                </a:solidFill>
              </a:rPr>
              <a:t>(Indeterminate equation)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指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的个数多于</a:t>
            </a:r>
            <a:r>
              <a:rPr lang="zh-CN" altLang="en-US" dirty="0" smtClean="0">
                <a:solidFill>
                  <a:srgbClr val="FF0000"/>
                </a:solidFill>
              </a:rPr>
              <a:t>方程</a:t>
            </a:r>
            <a:r>
              <a:rPr lang="zh-CN" altLang="en-US" dirty="0" smtClean="0">
                <a:solidFill>
                  <a:schemeClr val="tx1"/>
                </a:solidFill>
              </a:rPr>
              <a:t>的个数，且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受到</a:t>
            </a:r>
            <a:r>
              <a:rPr lang="zh-CN" altLang="en-US" dirty="0" smtClean="0">
                <a:solidFill>
                  <a:srgbClr val="FF0000"/>
                </a:solidFill>
              </a:rPr>
              <a:t>某些限制</a:t>
            </a:r>
            <a:r>
              <a:rPr lang="zh-CN" altLang="en-US" dirty="0" smtClean="0">
                <a:solidFill>
                  <a:schemeClr val="tx1"/>
                </a:solidFill>
              </a:rPr>
              <a:t>的方程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27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二元一次不定方程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en-US" altLang="zh-CN" dirty="0" smtClean="0">
                <a:solidFill>
                  <a:srgbClr val="FF0000"/>
                </a:solidFill>
              </a:rPr>
              <a:t>(Indeterminate equation)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指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的个数多于</a:t>
            </a:r>
            <a:r>
              <a:rPr lang="zh-CN" altLang="en-US" dirty="0" smtClean="0">
                <a:solidFill>
                  <a:srgbClr val="FF0000"/>
                </a:solidFill>
              </a:rPr>
              <a:t>方程</a:t>
            </a:r>
            <a:r>
              <a:rPr lang="zh-CN" altLang="en-US" dirty="0" smtClean="0">
                <a:solidFill>
                  <a:schemeClr val="tx1"/>
                </a:solidFill>
              </a:rPr>
              <a:t>的个数，且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受到</a:t>
            </a:r>
            <a:r>
              <a:rPr lang="zh-CN" altLang="en-US" dirty="0" smtClean="0">
                <a:solidFill>
                  <a:srgbClr val="FF0000"/>
                </a:solidFill>
              </a:rPr>
              <a:t>某些限制</a:t>
            </a:r>
            <a:r>
              <a:rPr lang="zh-CN" altLang="en-US" dirty="0" smtClean="0">
                <a:solidFill>
                  <a:schemeClr val="tx1"/>
                </a:solidFill>
              </a:rPr>
              <a:t>的方程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古希腊的</a:t>
            </a:r>
            <a:r>
              <a:rPr lang="zh-CN" altLang="en-US" dirty="0" smtClean="0">
                <a:solidFill>
                  <a:srgbClr val="FF0000"/>
                </a:solidFill>
              </a:rPr>
              <a:t>丢番图</a:t>
            </a:r>
            <a:r>
              <a:rPr lang="en-US" altLang="zh-CN" dirty="0" smtClean="0">
                <a:solidFill>
                  <a:srgbClr val="FF0000"/>
                </a:solidFill>
              </a:rPr>
              <a:t>(Diophantus)</a:t>
            </a:r>
            <a:r>
              <a:rPr lang="zh-CN" altLang="en-US" dirty="0" smtClean="0">
                <a:solidFill>
                  <a:schemeClr val="tx1"/>
                </a:solidFill>
              </a:rPr>
              <a:t>在公元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世纪开始研究</a:t>
            </a: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zh-CN" altLang="en-US" dirty="0" smtClean="0">
                <a:solidFill>
                  <a:schemeClr val="tx1"/>
                </a:solidFill>
              </a:rPr>
              <a:t>，今天我们将</a:t>
            </a:r>
            <a:r>
              <a:rPr lang="zh-CN" altLang="en-US" dirty="0" smtClean="0">
                <a:solidFill>
                  <a:srgbClr val="FF0000"/>
                </a:solidFill>
              </a:rPr>
              <a:t>整系数</a:t>
            </a:r>
            <a:r>
              <a:rPr lang="zh-CN" altLang="en-US" dirty="0" smtClean="0">
                <a:solidFill>
                  <a:schemeClr val="tx1"/>
                </a:solidFill>
              </a:rPr>
              <a:t>的不定方程称为</a:t>
            </a:r>
            <a:r>
              <a:rPr lang="zh-CN" altLang="en-US" dirty="0" smtClean="0">
                <a:solidFill>
                  <a:srgbClr val="FF0000"/>
                </a:solidFill>
              </a:rPr>
              <a:t>丢番图方程</a:t>
            </a:r>
            <a:r>
              <a:rPr lang="zh-CN" altLang="en-US" dirty="0" smtClean="0">
                <a:solidFill>
                  <a:schemeClr val="tx1"/>
                </a:solidFill>
              </a:rPr>
              <a:t>，主要探究的是其</a:t>
            </a:r>
            <a:r>
              <a:rPr lang="zh-CN" altLang="en-US" dirty="0" smtClean="0">
                <a:solidFill>
                  <a:srgbClr val="FF0000"/>
                </a:solidFill>
              </a:rPr>
              <a:t>整数解或有理数解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9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二元一次不定方程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354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en-US" altLang="zh-CN" dirty="0" smtClean="0">
                <a:solidFill>
                  <a:srgbClr val="FF0000"/>
                </a:solidFill>
              </a:rPr>
              <a:t>(Indeterminate equation)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>
                <a:solidFill>
                  <a:schemeClr val="tx1"/>
                </a:solidFill>
              </a:rPr>
              <a:t>指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的个数多于</a:t>
            </a:r>
            <a:r>
              <a:rPr lang="zh-CN" altLang="en-US" dirty="0" smtClean="0">
                <a:solidFill>
                  <a:srgbClr val="FF0000"/>
                </a:solidFill>
              </a:rPr>
              <a:t>方程</a:t>
            </a:r>
            <a:r>
              <a:rPr lang="zh-CN" altLang="en-US" dirty="0" smtClean="0">
                <a:solidFill>
                  <a:schemeClr val="tx1"/>
                </a:solidFill>
              </a:rPr>
              <a:t>的个数，且</a:t>
            </a:r>
            <a:r>
              <a:rPr lang="zh-CN" altLang="en-US" dirty="0" smtClean="0">
                <a:solidFill>
                  <a:srgbClr val="FF0000"/>
                </a:solidFill>
              </a:rPr>
              <a:t>未知元</a:t>
            </a:r>
            <a:r>
              <a:rPr lang="zh-CN" altLang="en-US" dirty="0" smtClean="0">
                <a:solidFill>
                  <a:schemeClr val="tx1"/>
                </a:solidFill>
              </a:rPr>
              <a:t>受到</a:t>
            </a:r>
            <a:r>
              <a:rPr lang="zh-CN" altLang="en-US" dirty="0" smtClean="0">
                <a:solidFill>
                  <a:srgbClr val="FF0000"/>
                </a:solidFill>
              </a:rPr>
              <a:t>某些限制</a:t>
            </a:r>
            <a:r>
              <a:rPr lang="zh-CN" altLang="en-US" dirty="0" smtClean="0">
                <a:solidFill>
                  <a:schemeClr val="tx1"/>
                </a:solidFill>
              </a:rPr>
              <a:t>的方程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古希腊的</a:t>
            </a:r>
            <a:r>
              <a:rPr lang="zh-CN" altLang="en-US" dirty="0" smtClean="0">
                <a:solidFill>
                  <a:srgbClr val="FF0000"/>
                </a:solidFill>
              </a:rPr>
              <a:t>丢番图</a:t>
            </a:r>
            <a:r>
              <a:rPr lang="en-US" altLang="zh-CN" dirty="0" smtClean="0">
                <a:solidFill>
                  <a:srgbClr val="FF0000"/>
                </a:solidFill>
              </a:rPr>
              <a:t>(Diophantus)</a:t>
            </a:r>
            <a:r>
              <a:rPr lang="zh-CN" altLang="en-US" dirty="0" smtClean="0">
                <a:solidFill>
                  <a:schemeClr val="tx1"/>
                </a:solidFill>
              </a:rPr>
              <a:t>在公元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世纪开始研究</a:t>
            </a: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zh-CN" altLang="en-US" dirty="0" smtClean="0">
                <a:solidFill>
                  <a:schemeClr val="tx1"/>
                </a:solidFill>
              </a:rPr>
              <a:t>，今天我们将</a:t>
            </a:r>
            <a:r>
              <a:rPr lang="zh-CN" altLang="en-US" dirty="0" smtClean="0">
                <a:solidFill>
                  <a:srgbClr val="FF0000"/>
                </a:solidFill>
              </a:rPr>
              <a:t>整系数</a:t>
            </a:r>
            <a:r>
              <a:rPr lang="zh-CN" altLang="en-US" dirty="0" smtClean="0">
                <a:solidFill>
                  <a:schemeClr val="tx1"/>
                </a:solidFill>
              </a:rPr>
              <a:t>的不定方程称为</a:t>
            </a:r>
            <a:r>
              <a:rPr lang="zh-CN" altLang="en-US" dirty="0" smtClean="0">
                <a:solidFill>
                  <a:srgbClr val="FF0000"/>
                </a:solidFill>
              </a:rPr>
              <a:t>丢番图方程</a:t>
            </a:r>
            <a:r>
              <a:rPr lang="zh-CN" altLang="en-US" dirty="0" smtClean="0">
                <a:solidFill>
                  <a:schemeClr val="tx1"/>
                </a:solidFill>
              </a:rPr>
              <a:t>，主要探究的是其</a:t>
            </a:r>
            <a:r>
              <a:rPr lang="zh-CN" altLang="en-US" dirty="0" smtClean="0">
                <a:solidFill>
                  <a:srgbClr val="FF0000"/>
                </a:solidFill>
              </a:rPr>
              <a:t>整数解或有理数解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>
                <a:solidFill>
                  <a:schemeClr val="tx1"/>
                </a:solidFill>
              </a:rPr>
              <a:t>我们在数论中谈及的</a:t>
            </a: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zh-CN" altLang="en-US" dirty="0" smtClean="0">
                <a:solidFill>
                  <a:schemeClr val="tx1"/>
                </a:solidFill>
              </a:rPr>
              <a:t>都是</a:t>
            </a:r>
            <a:r>
              <a:rPr lang="zh-CN" altLang="en-US" dirty="0" smtClean="0">
                <a:solidFill>
                  <a:srgbClr val="FF0000"/>
                </a:solidFill>
              </a:rPr>
              <a:t>丢番图方程</a:t>
            </a:r>
            <a:r>
              <a:rPr lang="zh-CN" altLang="en-US" dirty="0" smtClean="0">
                <a:solidFill>
                  <a:schemeClr val="tx1"/>
                </a:solidFill>
              </a:rPr>
              <a:t>，即方程所有的系数都是整数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6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2.2</a:t>
            </a:r>
            <a:r>
              <a:rPr lang="zh-CN" altLang="en-US" dirty="0" smtClean="0"/>
              <a:t>二元一次不定方程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545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(Indeterminate equation)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指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未知元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的个数多于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的个数，且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未知元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某些限制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古希腊的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丢番图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(Diophantus)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在公元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世纪开始研究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不定方程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，今天我们将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整系数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的不定方程称为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丢番图方程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，主要探究的是其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整数解或有理数解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注意：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我们在数论中谈及的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不定方程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丢番图方程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，即方程所有的系数都是整数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二元一次不定方程：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 = c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的方程叫做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二元一次不定方程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54511"/>
              </a:xfrm>
              <a:blipFill rotWithShape="0">
                <a:blip r:embed="rId2"/>
                <a:stretch>
                  <a:fillRect l="-567" t="-9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9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思考：如何求解二元一次不定方程？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53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求解最大公约数的算法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1.</a:t>
            </a:r>
            <a:r>
              <a:rPr lang="zh-CN" altLang="en-US" dirty="0">
                <a:solidFill>
                  <a:schemeClr val="tx1"/>
                </a:solidFill>
              </a:rPr>
              <a:t>辗转相除法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欧几里得算法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更相减损术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辗转相除法</a:t>
            </a:r>
            <a:r>
              <a:rPr lang="zh-CN" altLang="en-US" dirty="0" smtClean="0">
                <a:solidFill>
                  <a:schemeClr val="tx1"/>
                </a:solidFill>
              </a:rPr>
              <a:t>是求解最大公约数的最常用方法，而</a:t>
            </a:r>
            <a:r>
              <a:rPr lang="zh-CN" altLang="en-US" dirty="0" smtClean="0">
                <a:solidFill>
                  <a:srgbClr val="FF0000"/>
                </a:solidFill>
              </a:rPr>
              <a:t>更相减损术</a:t>
            </a:r>
            <a:r>
              <a:rPr lang="zh-CN" altLang="en-US" dirty="0" smtClean="0">
                <a:solidFill>
                  <a:schemeClr val="tx1"/>
                </a:solidFill>
              </a:rPr>
              <a:t>也是一种常用的方法，只是</a:t>
            </a:r>
            <a:r>
              <a:rPr lang="zh-CN" altLang="en-US" dirty="0" smtClean="0">
                <a:solidFill>
                  <a:srgbClr val="FF0000"/>
                </a:solidFill>
              </a:rPr>
              <a:t>辗转相除法</a:t>
            </a:r>
            <a:r>
              <a:rPr lang="zh-CN" altLang="en-US" dirty="0" smtClean="0">
                <a:solidFill>
                  <a:schemeClr val="tx1"/>
                </a:solidFill>
              </a:rPr>
              <a:t>以除法运算为主，计算次数较少。而</a:t>
            </a:r>
            <a:r>
              <a:rPr lang="zh-CN" altLang="en-US" dirty="0" smtClean="0">
                <a:solidFill>
                  <a:srgbClr val="FF0000"/>
                </a:solidFill>
              </a:rPr>
              <a:t>更相减损术</a:t>
            </a:r>
            <a:r>
              <a:rPr lang="zh-CN" altLang="en-US" dirty="0" smtClean="0">
                <a:solidFill>
                  <a:schemeClr val="tx1"/>
                </a:solidFill>
              </a:rPr>
              <a:t>则以减法运算为主，计算次数较多，不太适用于求解两个相差较大数的最大公约数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099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来说，如果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，则该方程存在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无数组解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，否则方程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不存在解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来说，如果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，则该方程存在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无数组解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，否则方程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不存在解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，如果有一组特解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则此方程的所有整数解都可以表示成：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 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为任意整数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1614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来说，如果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，则该方程存在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无数组解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，否则方程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不存在解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，如果有一组特解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则此方程的所有整数解都可以表示成：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𝑏𝑡</m:t>
                            </m:r>
                          </m: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 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 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为任意整数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有了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，则求解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二元一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次不定方程的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关键就是求出它的一组特解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25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思考：如何求解二元一次不定方程的一组特解？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思考：如何求解二元一次不定方程的一组特解？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扩展欧几里得算法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求出一组解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也就是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等式的解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然后判断此时的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是否成立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也即判断方程是否有解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。如果有解，则方程两边同时除上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，构造互素：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49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思考：如何求解二元一次不定方程的一组特解？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扩展欧几里得算法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求出一组解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也就是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等式的解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然后判断此时的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是否成立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也即判断方程是否有解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。如果有解，则方程两边同时除上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，构造互素：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接着方程两边同时乘上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，构造对应相等的方程：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c 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6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思考：如何求解二元一次不定方程的一组特解？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对于不定方程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扩展欧几里得算法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求出一组解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也就是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等式的解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然后判断此时的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| 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是否成立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也即判断方程是否有解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。如果有解，则方程两边同时除上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，构造互素：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接着方程两边同时乘上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，构造对应相等的方程：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c +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则对比原方程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gcd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⁡(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  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c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，可得此时原方程的一组特解就是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086100" y="5517120"/>
                <a:ext cx="2370714" cy="13408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</m:e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100" y="5517120"/>
                <a:ext cx="2370714" cy="13408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93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通过上面的特解，我们可以将原方程的所有解都表示出来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使用定理</a:t>
            </a:r>
            <a:r>
              <a:rPr lang="en-US" altLang="zh-CN" dirty="0" smtClean="0">
                <a:solidFill>
                  <a:srgbClr val="FF0000"/>
                </a:solidFill>
              </a:rPr>
              <a:t>2)</a:t>
            </a:r>
            <a:r>
              <a:rPr lang="zh-CN" altLang="en-US" dirty="0" smtClean="0">
                <a:solidFill>
                  <a:schemeClr val="tx1"/>
                </a:solidFill>
              </a:rPr>
              <a:t>。但在实际题目中，我们常常需要去求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，或者是用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来表示其他的整数解，那么如何</a:t>
            </a:r>
            <a:r>
              <a:rPr lang="zh-CN" altLang="en-US" dirty="0" smtClean="0">
                <a:solidFill>
                  <a:srgbClr val="FF0000"/>
                </a:solidFill>
              </a:rPr>
              <a:t>求最小非负特解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                          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2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通过上面的特解，我们可以将原方程的所有解都表示出来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使用定理</a:t>
            </a:r>
            <a:r>
              <a:rPr lang="en-US" altLang="zh-CN" dirty="0" smtClean="0">
                <a:solidFill>
                  <a:srgbClr val="FF0000"/>
                </a:solidFill>
              </a:rPr>
              <a:t>2)</a:t>
            </a:r>
            <a:r>
              <a:rPr lang="zh-CN" altLang="en-US" dirty="0" smtClean="0">
                <a:solidFill>
                  <a:schemeClr val="tx1"/>
                </a:solidFill>
              </a:rPr>
              <a:t>。但在实际题目中，我们常常需要去求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，或者是用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来表示其他的整数解，那么如何</a:t>
            </a:r>
            <a:r>
              <a:rPr lang="zh-CN" altLang="en-US" dirty="0" smtClean="0">
                <a:solidFill>
                  <a:srgbClr val="FF0000"/>
                </a:solidFill>
              </a:rPr>
              <a:t>求最小非负特解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                          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5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通过上面的特解，我们可以将原方程的所有解都表示出来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使用定理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。但在实际题目中，我们常常需要去求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，或者是用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来表示其他的整数解，那么如何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中的结论，设最小非负特解分别是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则此时有：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                     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17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辗转相除法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260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通过上面的特解，我们可以将原方程的所有解都表示出来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使用定理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。但在实际题目中，我们常常需要去求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，或者是用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来表示其他的整数解，那么如何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中的结论，设最小非负特解分别是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则此时有：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                     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02957" y="4790712"/>
                <a:ext cx="6353175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%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%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57" y="4790712"/>
                <a:ext cx="6353175" cy="13408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72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通过上面的特解，我们可以将原方程的所有解都表示出来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使用定理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。但在实际题目中，我们常常需要去求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，或者是用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来表示其他的整数解，那么如何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中的结论，设最小非负特解分别是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则此时有：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CN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c</m:t>
                              </m:r>
                              <m:r>
                                <a:rPr lang="en-US" altLang="zh-CN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                     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502957" y="4790712"/>
                <a:ext cx="6353175" cy="1340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%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b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≡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%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altLang="zh-CN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func>
                                        <m:funcPr>
                                          <m:ctrlPr>
                                            <a:rPr lang="en-US" altLang="zh-CN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dirty="0">
                                              <a:latin typeface="Cambria Math" panose="02040503050406030204" pitchFamily="18" charset="0"/>
                                            </a:rPr>
                                            <m:t>gcd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,   </m:t>
                                              </m:r>
                                              <m:r>
                                                <a:rPr lang="en-US" altLang="zh-CN" i="1" dirty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fName>
                                    <m:e/>
                                  </m:func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𝑚𝑜𝑑</m:t>
                              </m:r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gcd</m:t>
                                  </m:r>
                                  <m: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,   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CN" i="1" dirty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den>
                              </m:f>
                              <m:r>
                                <a:rPr lang="en-US" altLang="zh-CN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957" y="4790712"/>
                <a:ext cx="6353175" cy="134088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7334" y="6131592"/>
                <a:ext cx="8496941" cy="6891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注意：</a:t>
                </a:r>
                <a:r>
                  <a:rPr lang="zh-CN" altLang="en-US" dirty="0"/>
                  <a:t>此时的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 smtClean="0"/>
                  <a:t>分别是原方程中</a:t>
                </a:r>
                <a:r>
                  <a:rPr lang="en-US" altLang="zh-CN" dirty="0" smtClean="0"/>
                  <a:t>x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的最小</a:t>
                </a:r>
                <a:r>
                  <a:rPr lang="zh-CN" altLang="en-US" dirty="0"/>
                  <a:t>非负</a:t>
                </a:r>
                <a:r>
                  <a:rPr lang="zh-CN" altLang="en-US" dirty="0" smtClean="0"/>
                  <a:t>特解，两者是独立求解的。即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意味着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=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/>
                  <a:t>不一定成立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！！！但是只其一可以求出另一个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6131592"/>
                <a:ext cx="8496941" cy="689163"/>
              </a:xfrm>
              <a:prstGeom prst="rect">
                <a:avLst/>
              </a:prstGeom>
              <a:blipFill rotWithShape="0">
                <a:blip r:embed="rId4"/>
                <a:stretch>
                  <a:fillRect l="-574" t="-6195" b="-11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9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399"/>
            <a:ext cx="6171141" cy="4759699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192</a:t>
            </a:fld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848475" y="1946272"/>
            <a:ext cx="34163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这里</a:t>
            </a:r>
            <a:r>
              <a:rPr lang="en-US" altLang="zh-CN" dirty="0" err="1" smtClean="0">
                <a:solidFill>
                  <a:srgbClr val="FF0000"/>
                </a:solidFill>
              </a:rPr>
              <a:t>mod_equ</a:t>
            </a:r>
            <a:r>
              <a:rPr lang="zh-CN" altLang="en-US" dirty="0" smtClean="0"/>
              <a:t>函数用来</a:t>
            </a:r>
            <a:endParaRPr lang="en-US" altLang="zh-CN" dirty="0" smtClean="0"/>
          </a:p>
          <a:p>
            <a:r>
              <a:rPr lang="zh-CN" altLang="en-US" dirty="0" smtClean="0"/>
              <a:t>求解</a:t>
            </a:r>
            <a:r>
              <a:rPr lang="zh-CN" altLang="en-US" dirty="0" smtClean="0">
                <a:solidFill>
                  <a:srgbClr val="FF0000"/>
                </a:solidFill>
              </a:rPr>
              <a:t>不定方程</a:t>
            </a:r>
            <a:r>
              <a:rPr lang="zh-CN" altLang="en-US" dirty="0" smtClean="0"/>
              <a:t>，如果</a:t>
            </a:r>
            <a:r>
              <a:rPr lang="zh-CN" altLang="en-US" dirty="0"/>
              <a:t>方程</a:t>
            </a:r>
            <a:r>
              <a:rPr lang="zh-CN" altLang="en-US" dirty="0" smtClean="0"/>
              <a:t>不存在</a:t>
            </a:r>
            <a:endParaRPr lang="en-US" altLang="zh-CN" dirty="0" smtClean="0"/>
          </a:p>
          <a:p>
            <a:r>
              <a:rPr lang="zh-CN" altLang="en-US" dirty="0" smtClean="0"/>
              <a:t>解，则函数返回</a:t>
            </a:r>
            <a:r>
              <a:rPr lang="en-US" altLang="zh-CN" dirty="0" smtClean="0"/>
              <a:t>-1</a:t>
            </a:r>
            <a:r>
              <a:rPr lang="zh-CN" altLang="en-US" dirty="0"/>
              <a:t>。</a:t>
            </a:r>
            <a:r>
              <a:rPr lang="zh-CN" altLang="en-US" dirty="0" smtClean="0"/>
              <a:t>如果方程存</a:t>
            </a:r>
            <a:endParaRPr lang="en-US" altLang="zh-CN" dirty="0" smtClean="0"/>
          </a:p>
          <a:p>
            <a:r>
              <a:rPr lang="zh-CN" altLang="en-US" dirty="0" smtClean="0"/>
              <a:t>在解，则返回</a:t>
            </a:r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的最小非负特解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5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(POJ2142)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现有一个天平、质量为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两种砝码。已知两种砝码的数量不限且天平左右都可以放砝码，现要求天平上称出质量为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的物品并给出一个方案。这个方案需满足：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放置的砝码应尽量少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；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当放置的砝码的数量相同时，砝码的总质量应尽量少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a,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10000,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b, c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50000)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353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2.2</a:t>
            </a:r>
            <a:r>
              <a:rPr lang="zh-CN" altLang="en-US" dirty="0"/>
              <a:t>二元一次不定方程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(POJ2142)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现有一个天平、质量为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两种砝码。已知两种砝码的数量不限且天平左右都可以放砝码，现要求天平上称出质量为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的物品并给出一个方案。这个方案需满足：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放置的砝码应尽量少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；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当放置的砝码的数量相同时，砝码的总质量应尽量少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a,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10000,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b, c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50000)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其实就是求解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的一个整数解，要满足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的和尽量小，而且如果相等的话，则要求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b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要尽量小。此时假设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如果不满足就交换两个值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𝑔𝑐𝑑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𝑔𝑐𝑑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此时已知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 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𝑔𝑐𝑑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是递增的，而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𝑔𝑐𝑑</m:t>
                            </m:r>
                          </m:den>
                        </m:f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是先递减后递增的，且斜率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𝑔𝑐𝑑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𝑔𝑐𝑑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是先递减后递增的，可知一定会在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 </m:t>
                    </m:r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𝑔𝑐𝑑</m:t>
                        </m:r>
                      </m:den>
                    </m:f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附近取得最小值，然后简单枚举相邻的几个整数即可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970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15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/>
              <a:t>费马大定理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费马大定理：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三元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次不定方程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没有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非零的整数解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3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07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/>
              <a:t>费马大定理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费马大定理：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三元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次不定方程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没有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非零的整数解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3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费马大定理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作为数论中的一个十分棘手的问题遗留上百年，然而该定理于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1994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年被美国普林斯顿大学的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英国数学家安德鲁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怀尔斯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证明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41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勾股定理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直角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三角形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的的两个直角边的平方和等于斜边的平方和，即直角三角形的三条边满足一个三元二次不定方程：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0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勾股定理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直角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三角形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的的两个直角边的平方和等于斜边的平方和，即直角三角形的三条边满足一个三元二次不定方程：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满足上述不定方程的，由正整数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所构成的三元组叫做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毕达哥拉斯三元组，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triples(x, y, z)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09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概述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数论是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基础数学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的分支，主要研究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整数的性质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，大致可分为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初等数论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高等数论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两类，其中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高等数论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中还分为解析、代数、几何、计算、组合和超越数论等几类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我们在程序设计中遇到的问题基本上都属于初等数论范围，比如：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如何求解一个二元一次不定方程的通解？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666666</m:t>
                        </m:r>
                      </m:e>
                      <m:sup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666666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666666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12345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值？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43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1.3</a:t>
            </a:r>
            <a:r>
              <a:rPr lang="zh-CN" altLang="en-US" dirty="0" smtClean="0"/>
              <a:t>辗转相除法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都是不全为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的整数，则满足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+ 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(b, q)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433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勾股定理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直角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三角形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的的两个直角边的平方和等于斜边的平方和，即直角三角形的三条边满足一个三元二次不定方程：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满足上述不定方程的，由正整数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所构成的三元组叫做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毕达哥拉斯三元组，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triples(x, y, z)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本原毕达哥拉斯三元组：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如果一个毕达哥拉斯三元组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triples(x, y, z)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(x, y, z)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，则称该三元组为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本原三元组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58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如何去构造一个</a:t>
            </a:r>
            <a:r>
              <a:rPr lang="zh-CN" altLang="en-US" dirty="0">
                <a:solidFill>
                  <a:srgbClr val="FF0000"/>
                </a:solidFill>
              </a:rPr>
              <a:t>本原</a:t>
            </a:r>
            <a:r>
              <a:rPr lang="zh-CN" altLang="en-US" dirty="0" smtClean="0">
                <a:solidFill>
                  <a:srgbClr val="FF0000"/>
                </a:solidFill>
              </a:rPr>
              <a:t>毕达哥拉斯三元组？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如何去构造一个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本原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毕达哥拉斯三元组？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z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可以构成一个本原毕达哥拉斯三元组，当且仅当满足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为偶数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，且存在两个正整数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互素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奇偶互异，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按照如下构造：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solidFill>
                                    <a:schemeClr val="tx1"/>
                                  </a:solidFill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 smtClean="0">
                                  <a:solidFill>
                                    <a:schemeClr val="tx1"/>
                                  </a:solidFill>
                                </a:rPr>
                                <m:t> =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dirty="0" smtClean="0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y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= 2</m:t>
                              </m:r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m</m:t>
                              </m:r>
                              <m: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n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=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dirty="0" smtClean="0">
                                  <a:solidFill>
                                    <a:schemeClr val="tx1"/>
                                  </a:solidFill>
                                </a:rPr>
                                <m:t>+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此时的本原毕达哥拉斯三元组为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triples (x, y, z)</a:t>
                </a: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5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(POJ1350)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求出</a:t>
            </a:r>
            <a:r>
              <a:rPr lang="en-US" altLang="zh-CN" dirty="0" smtClean="0">
                <a:solidFill>
                  <a:schemeClr val="tx1"/>
                </a:solidFill>
              </a:rPr>
              <a:t>1~N</a:t>
            </a:r>
            <a:r>
              <a:rPr lang="zh-CN" altLang="en-US" dirty="0" smtClean="0">
                <a:solidFill>
                  <a:schemeClr val="tx1"/>
                </a:solidFill>
              </a:rPr>
              <a:t>范围内的</a:t>
            </a:r>
            <a:r>
              <a:rPr lang="zh-CN" altLang="en-US" dirty="0" smtClean="0">
                <a:solidFill>
                  <a:srgbClr val="FF0000"/>
                </a:solidFill>
              </a:rPr>
              <a:t>本原毕达哥拉斯三元组</a:t>
            </a:r>
            <a:r>
              <a:rPr lang="zh-CN" altLang="en-US" dirty="0" smtClean="0">
                <a:solidFill>
                  <a:schemeClr val="tx1"/>
                </a:solidFill>
              </a:rPr>
              <a:t>的数量，以及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以内不含有</a:t>
            </a:r>
            <a:r>
              <a:rPr lang="zh-CN" altLang="en-US" dirty="0" smtClean="0">
                <a:solidFill>
                  <a:srgbClr val="FF0000"/>
                </a:solidFill>
              </a:rPr>
              <a:t>毕达哥拉斯三元组</a:t>
            </a:r>
            <a:r>
              <a:rPr lang="zh-CN" altLang="en-US" dirty="0" smtClean="0">
                <a:solidFill>
                  <a:schemeClr val="tx1"/>
                </a:solidFill>
              </a:rPr>
              <a:t>的数的个数</a:t>
            </a:r>
            <a:r>
              <a:rPr lang="en-US" altLang="zh-CN" dirty="0" smtClean="0">
                <a:solidFill>
                  <a:schemeClr val="tx1"/>
                </a:solidFill>
              </a:rPr>
              <a:t>(N &lt;= 1e6)</a:t>
            </a: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(POJ1350)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求出</a:t>
            </a:r>
            <a:r>
              <a:rPr lang="en-US" altLang="zh-CN" dirty="0" smtClean="0">
                <a:solidFill>
                  <a:schemeClr val="tx1"/>
                </a:solidFill>
              </a:rPr>
              <a:t>1~N</a:t>
            </a:r>
            <a:r>
              <a:rPr lang="zh-CN" altLang="en-US" dirty="0" smtClean="0">
                <a:solidFill>
                  <a:schemeClr val="tx1"/>
                </a:solidFill>
              </a:rPr>
              <a:t>范围内的</a:t>
            </a:r>
            <a:r>
              <a:rPr lang="zh-CN" altLang="en-US" dirty="0" smtClean="0">
                <a:solidFill>
                  <a:srgbClr val="FF0000"/>
                </a:solidFill>
              </a:rPr>
              <a:t>本原毕达哥拉斯三元组</a:t>
            </a:r>
            <a:r>
              <a:rPr lang="zh-CN" altLang="en-US" dirty="0" smtClean="0">
                <a:solidFill>
                  <a:schemeClr val="tx1"/>
                </a:solidFill>
              </a:rPr>
              <a:t>的数量，以及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以内不含有</a:t>
            </a:r>
            <a:r>
              <a:rPr lang="zh-CN" altLang="en-US" dirty="0" smtClean="0">
                <a:solidFill>
                  <a:srgbClr val="FF0000"/>
                </a:solidFill>
              </a:rPr>
              <a:t>毕达哥拉斯三元组</a:t>
            </a:r>
            <a:r>
              <a:rPr lang="zh-CN" altLang="en-US" dirty="0" smtClean="0">
                <a:solidFill>
                  <a:schemeClr val="tx1"/>
                </a:solidFill>
              </a:rPr>
              <a:t>的数的个数</a:t>
            </a:r>
            <a:r>
              <a:rPr lang="en-US" altLang="zh-CN" dirty="0" smtClean="0">
                <a:solidFill>
                  <a:schemeClr val="tx1"/>
                </a:solidFill>
              </a:rPr>
              <a:t>(N &lt;= 1e6)</a:t>
            </a: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直接暴力的方法对于</a:t>
            </a:r>
            <a:r>
              <a:rPr lang="en-US" altLang="zh-CN" dirty="0" smtClean="0">
                <a:solidFill>
                  <a:schemeClr val="tx1"/>
                </a:solidFill>
              </a:rPr>
              <a:t>1e6</a:t>
            </a:r>
            <a:r>
              <a:rPr lang="zh-CN" altLang="en-US" dirty="0" smtClean="0">
                <a:solidFill>
                  <a:schemeClr val="tx1"/>
                </a:solidFill>
              </a:rPr>
              <a:t>规模的数据肯定会</a:t>
            </a:r>
            <a:r>
              <a:rPr lang="en-US" altLang="zh-CN" dirty="0" smtClean="0">
                <a:solidFill>
                  <a:schemeClr val="tx1"/>
                </a:solidFill>
              </a:rPr>
              <a:t>TLE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528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毕达哥拉斯三元组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(POJ1350)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1~N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范围内的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本原毕达哥拉斯三元组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的数量，以及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以内不含有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毕达哥拉斯三元组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的数的个数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(N &lt;= 1e6)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只有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，则可以从小到大分别枚举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。此时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最多枚举到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然后判断两者是否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互素且奇偶互异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满足条件，则本原的三元组数量自加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，并将三元组每个分量都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倍增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来构造所有的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毕达哥拉斯三元组，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 (K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设一个正整数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不为完全平方数，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佩尔方程，佩尔方程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一定有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无穷组正整数解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设一个正整数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不为完全平方数，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佩尔方程，佩尔方程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一定有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无穷组正整数解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若佩尔方程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，则该方程的所有解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可由递推公式得到：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27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设一个正整数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不为完全平方数，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的不定方程叫做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佩尔方程，佩尔方程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一定有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无穷组正整数解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若佩尔方程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，则该方程的所有解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可由递推公式得到：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为了加速求解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矩阵快速幂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常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写成矩阵形式：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altLang="zh-CN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40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由前面可知，若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已经求出，则可以使用</a:t>
            </a:r>
            <a:r>
              <a:rPr lang="zh-CN" altLang="en-US" dirty="0" smtClean="0">
                <a:solidFill>
                  <a:srgbClr val="FF0000"/>
                </a:solidFill>
              </a:rPr>
              <a:t>矩阵快速幂</a:t>
            </a:r>
            <a:r>
              <a:rPr lang="zh-CN" altLang="en-US" dirty="0" smtClean="0">
                <a:solidFill>
                  <a:schemeClr val="tx1"/>
                </a:solidFill>
              </a:rPr>
              <a:t>来快速求解任意一个解，那么如何求出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24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都是不全为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的整数，则满足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+ 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(b, q)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只要证明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的公因子相同即可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的公因子，即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。由题目可得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q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由整除的线性性质得到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。则有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，此时可得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，反之设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的公因子，则可以按照上面的方法反推得到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，综上，原命题得证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2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由前面可知，若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已经求出，则可以使用</a:t>
            </a:r>
            <a:r>
              <a:rPr lang="zh-CN" altLang="en-US" dirty="0" smtClean="0">
                <a:solidFill>
                  <a:srgbClr val="FF0000"/>
                </a:solidFill>
              </a:rPr>
              <a:t>矩阵快速幂</a:t>
            </a:r>
            <a:r>
              <a:rPr lang="zh-CN" altLang="en-US" dirty="0" smtClean="0">
                <a:solidFill>
                  <a:schemeClr val="tx1"/>
                </a:solidFill>
              </a:rPr>
              <a:t>来快速求解任意一个解，那么如何求出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介绍两种常用的方法：</a:t>
            </a:r>
            <a:r>
              <a:rPr lang="zh-CN" altLang="en-US" dirty="0" smtClean="0">
                <a:solidFill>
                  <a:srgbClr val="FF0000"/>
                </a:solidFill>
              </a:rPr>
              <a:t>暴力枚举法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连分数法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9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由前面可知，若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已经求出，则可以使用</a:t>
            </a:r>
            <a:r>
              <a:rPr lang="zh-CN" altLang="en-US" dirty="0" smtClean="0">
                <a:solidFill>
                  <a:srgbClr val="FF0000"/>
                </a:solidFill>
              </a:rPr>
              <a:t>矩阵快速幂</a:t>
            </a:r>
            <a:r>
              <a:rPr lang="zh-CN" altLang="en-US" dirty="0" smtClean="0">
                <a:solidFill>
                  <a:schemeClr val="tx1"/>
                </a:solidFill>
              </a:rPr>
              <a:t>来快速求解任意一个解，那么如何求出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介绍两种常用的方法：</a:t>
            </a:r>
            <a:r>
              <a:rPr lang="zh-CN" altLang="en-US" dirty="0" smtClean="0">
                <a:solidFill>
                  <a:srgbClr val="FF0000"/>
                </a:solidFill>
              </a:rPr>
              <a:t>暴力枚举法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连分数法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</a:rPr>
              <a:t>暴力枚举法：</a:t>
            </a:r>
            <a:r>
              <a:rPr lang="zh-CN" altLang="en-US" dirty="0" smtClean="0">
                <a:solidFill>
                  <a:srgbClr val="FF0000"/>
                </a:solidFill>
              </a:rPr>
              <a:t>由于一般情况下佩尔方程的最小非负特解不是特别大</a:t>
            </a:r>
            <a:r>
              <a:rPr lang="zh-CN" altLang="en-US" dirty="0" smtClean="0">
                <a:solidFill>
                  <a:schemeClr val="tx1"/>
                </a:solidFill>
              </a:rPr>
              <a:t>，所以可以从小到大枚举。具体做法是：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9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由前面可知，若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已经求出，则可以使用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矩阵快速幂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来快速求解任意一个解，那么如何求出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呢？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介绍两种常用的方法：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暴力枚举法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连分数法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暴力枚举法：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由于一般情况下佩尔方程的最小非负特解不是特别大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，所以可以从小到大枚举。具体做法是：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ra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，并使用上面的公式求出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，并检验此时是否满足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如果满足，则此时的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自加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，继续判断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3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25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由</a:t>
            </a:r>
            <a:r>
              <a:rPr lang="zh-CN" altLang="en-US" dirty="0" smtClean="0">
                <a:solidFill>
                  <a:schemeClr val="tx1"/>
                </a:solidFill>
              </a:rPr>
              <a:t>前面可知，若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已经求出，则可以使用</a:t>
            </a:r>
            <a:r>
              <a:rPr lang="zh-CN" altLang="en-US" dirty="0" smtClean="0">
                <a:solidFill>
                  <a:srgbClr val="FF0000"/>
                </a:solidFill>
              </a:rPr>
              <a:t>矩阵快速幂</a:t>
            </a:r>
            <a:r>
              <a:rPr lang="zh-CN" altLang="en-US" dirty="0" smtClean="0">
                <a:solidFill>
                  <a:schemeClr val="tx1"/>
                </a:solidFill>
              </a:rPr>
              <a:t>来快速求解任意一个解，那么如何求出</a:t>
            </a:r>
            <a:r>
              <a:rPr lang="zh-CN" altLang="en-US" dirty="0" smtClean="0">
                <a:solidFill>
                  <a:srgbClr val="FF0000"/>
                </a:solidFill>
              </a:rPr>
              <a:t>最小非负特解</a:t>
            </a:r>
            <a:r>
              <a:rPr lang="zh-CN" altLang="en-US" dirty="0" smtClean="0">
                <a:solidFill>
                  <a:schemeClr val="tx1"/>
                </a:solidFill>
              </a:rPr>
              <a:t>呢？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>
                <a:solidFill>
                  <a:schemeClr val="tx1"/>
                </a:solidFill>
              </a:rPr>
              <a:t>介绍两种常用的方法：</a:t>
            </a:r>
            <a:r>
              <a:rPr lang="zh-CN" altLang="en-US" dirty="0" smtClean="0">
                <a:solidFill>
                  <a:srgbClr val="FF0000"/>
                </a:solidFill>
              </a:rPr>
              <a:t>暴力枚举法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连分数法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连分数法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835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(POJ1320)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出两个不等的正整数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 + 2 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 + n = (n + 1) + (n + 2) + …m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并从小到大输出前十组的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6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(POJ1320)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出两个不等的正整数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 + 2 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 + n = (n + 1) + (n + 2) + …m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并从小到大输出前十组的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上面的等式可以化简得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，最终化简得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y = 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，则原式等于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9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2.3</a:t>
            </a:r>
            <a:r>
              <a:rPr lang="zh-CN" altLang="en-US" dirty="0" smtClean="0"/>
              <a:t>特殊的不定方程</a:t>
            </a:r>
            <a:r>
              <a:rPr lang="en-US" altLang="zh-CN" dirty="0" smtClean="0"/>
              <a:t>-</a:t>
            </a:r>
            <a:r>
              <a:rPr lang="zh-CN" altLang="en-US" dirty="0" smtClean="0"/>
              <a:t>佩尔方程</a:t>
            </a:r>
            <a:r>
              <a:rPr lang="en-US" altLang="zh-CN" dirty="0" smtClean="0"/>
              <a:t>(Pell)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(POJ1320)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出两个不等的正整数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 + 2 +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 + n = (n + 1) + (n + 2) + …m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并从小到大输出前十组的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上面的等式可以化简得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，最终化简得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y = 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，则原式等于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zh-CN" altLang="en-US" dirty="0">
                        <a:solidFill>
                          <a:schemeClr val="tx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chemeClr val="tx1"/>
                        </a:solidFill>
                      </a:rPr>
                      <m:t>−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直接暴力求解出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最小非负特解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后，通过递推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公式构造并输出前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十组解即可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0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线性同余方程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2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线性同余方程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35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线性同余方程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如果一元线性同余方程满足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，则方程恰好有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不同余的解，否则方程无解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都是不全为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的整数，则满足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+ 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b)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(b, q)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只要证明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的公因子相同即可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的公因子，即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。由题目可得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q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由整除的线性性质得到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。则有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，此时可得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，反之设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的公因子，则可以按照上面的方法反推得到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的公因子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，综上，原命题得证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通过上述定理，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使得原问题等价转化成规模更小的问题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，进而加速求解过程。辗转相除法常使用递归实现，只要设定好一个递归边界即可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1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线性同余方程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如果一元线性同余方程满足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，则方程恰好有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不同余的解，否则方程无解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由同余式的定义可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08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2.4</a:t>
            </a:r>
            <a:r>
              <a:rPr lang="zh-CN" altLang="en-US" dirty="0" smtClean="0"/>
              <a:t>线性同余方程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如果一元线性同余方程满足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，则方程恰好有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不同余的解，否则方程无解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由同余式的定义可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7334" y="5690436"/>
                <a:ext cx="867673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/>
                  <a:t>+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/>
                  <a:t>式得：</a:t>
                </a:r>
                <a:r>
                  <a:rPr lang="en-US" altLang="zh-CN" dirty="0"/>
                  <a:t> 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x + b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m + 2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r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x </a:t>
                </a:r>
                <a:r>
                  <a:rPr lang="en-US" altLang="zh-CN" dirty="0" smtClean="0"/>
                  <a:t>- m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/>
                  <a:t>)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= </a:t>
                </a:r>
                <a:r>
                  <a:rPr lang="en-US" altLang="zh-CN" dirty="0"/>
                  <a:t>2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r – b</a:t>
                </a:r>
              </a:p>
              <a:p>
                <a:r>
                  <a:rPr lang="zh-CN" altLang="en-US" dirty="0"/>
                  <a:t>此</a:t>
                </a:r>
                <a:r>
                  <a:rPr lang="zh-CN" altLang="en-US" dirty="0" smtClean="0"/>
                  <a:t>时令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 = -(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 =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r –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/>
                  <a:t>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</a:t>
                </a:r>
                <a:r>
                  <a:rPr lang="zh-CN" altLang="en-US" dirty="0"/>
                  <a:t>最终</a:t>
                </a:r>
                <a:r>
                  <a:rPr lang="zh-CN" altLang="en-US" dirty="0" smtClean="0"/>
                  <a:t>转化成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二元一次不定方程</a:t>
                </a:r>
                <a:r>
                  <a:rPr lang="zh-CN" altLang="en-US" dirty="0" smtClean="0"/>
                  <a:t>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smtClean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x +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m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y</a:t>
                </a:r>
                <a:r>
                  <a:rPr lang="zh-CN" altLang="en-US" dirty="0" smtClean="0"/>
                  <a:t> </a:t>
                </a:r>
                <a:r>
                  <a:rPr lang="en-US" altLang="zh-CN" dirty="0"/>
                  <a:t>= </a:t>
                </a:r>
                <a:r>
                  <a:rPr lang="en-US" altLang="zh-CN" dirty="0" smtClean="0"/>
                  <a:t>c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690436"/>
                <a:ext cx="8676734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562" t="-4605" b="-8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线性同余方程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/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如果一元线性同余方程满足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|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，则方程恰好有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不同余的解，否则方程无解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由同余式的定义可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+ r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222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7334" y="5690436"/>
            <a:ext cx="572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则直接使用前面求解二元一次不定方程的方法求解即可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78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线性同余方程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(POJ1061)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有两个青蛙，在一个首尾相连的数轴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上同向行走，青蛙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的起始坐标是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，速度是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，青蛙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的起始坐标是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，速度是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，环的总长度的是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，现问多久之后两个青蛙会见面？其中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2e9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59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线性同余方程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(POJ1061)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有两个青蛙，在一个首尾相连的数轴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上同向行走，青蛙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的起始坐标是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，速度是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，青蛙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的起始坐标是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，速度是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，环的总长度的是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，现问多久之后两个青蛙会见面？其中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2e9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设所用时间为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，则当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的坐标等于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的坐标时，两者相遇，即满足：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+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mt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y +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nt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kL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如果这个二元一次不定方程有解的话，输出最小的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即可，否则输出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impossible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34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线性同余方程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ZOJ3593)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题目大意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在一个数轴上给出一个起点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和终点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，每次有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种可以走的步数：向左或向右走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步，向左或向右走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步，向左或向右走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 +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步。问最小的步数，如果无解，则直接输出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89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2.4</a:t>
            </a:r>
            <a:r>
              <a:rPr lang="zh-CN" altLang="en-US" dirty="0"/>
              <a:t>线性同余方程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ZOJ3593)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题目大意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在一个数轴上给出一个起点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和终点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，每次有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种可以走的步数：向左或向右走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步，向左或向右走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步，向左或向右走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 + b)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步。问最小的步数，如果无解，则直接输出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(-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显然不同的操作之间的先后顺序对最后的结果没有影响，此时设走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步这个操作进行了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(x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为负表示向左走了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，同理可以设走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步这个操作进行了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次。则问题就转换成为求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ax + by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的解，使得步数最少。此时如果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号，则结果就是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+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号，则结果为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max (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,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因为此时可以将同号的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操作合并成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操作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。此时将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之间的差值逐步缩小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会使得两种情况下的值都变小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，找到的最小差值时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就是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最优值</m:t>
                    </m:r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2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62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75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中的一个解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，常记作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(mod m)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9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m), x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中的一个解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，常记作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(mod m)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如何求解乘法逆元？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简单来说就是求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线性同余方程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时的解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，使用前面所讲的知识求解即可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807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7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4589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为什么要引入乘法逆元呢？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62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为什么要引入乘法逆元呢？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当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我们求解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(b | a)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时，往往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是很大的，无法直接求出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再取模，这里就要用到乘法逆元，有：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 (mod p)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p) 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  <a:blipFill rotWithShape="0">
                <a:blip r:embed="rId2"/>
                <a:stretch>
                  <a:fillRect l="-567" t="-574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7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为什么要引入乘法逆元呢？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当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我们求解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(b | a)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时，往往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是很大的，无法直接求出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再取模，这里就要用到乘法逆元，有：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 (mod p)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p) 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证明比较简单，直接将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的值代入到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化简看最后能不能整除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  <a:blipFill rotWithShape="0">
                <a:blip r:embed="rId2"/>
                <a:stretch>
                  <a:fillRect l="-567" t="-574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56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2.5</a:t>
            </a:r>
            <a:r>
              <a:rPr lang="zh-CN" altLang="en-US" dirty="0" smtClean="0"/>
              <a:t>乘法逆元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为什么要引入乘法逆元呢？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当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我们求解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(b | a)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时，往往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是很大的，无法直接求出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再取模，这里就要用到乘法逆元，有：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 (mod p)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p) 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证明比较简单，直接将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的值代入到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化简看最后能不能整除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常常是求解其他数论问题的中间步骤，直接求解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的题目基本上都属于简单题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245898"/>
              </a:xfrm>
              <a:blipFill rotWithShape="0">
                <a:blip r:embed="rId2"/>
                <a:stretch>
                  <a:fillRect l="-567" t="-574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24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92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均为整数，则形如：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26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均为整数，则形如：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可以看作是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多个一元线性同余方程的联立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6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均为整数，则形如：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可以看作是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多个一元线性同余方程的联立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想想该如何求解？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7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均为整数，则形如：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的同余式组叫做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一元线性同余方程组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可以看作是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多个一元线性同余方程的联立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想想该如何求解？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，则可以使用后面介绍的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中国剩余定理求解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6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(Chinese Remainder Theorem, CRT)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孙子定理，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两两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，则同余方程组：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整数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，并且在模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下的解是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，解为：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模上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 r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07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3435556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3435556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9" t="-2111" r="-1066" b="-2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45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(Chinese Remainder Theorem, CRT)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又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孙子定理，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两两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，则同余方程组：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有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整数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，并且在模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下的解是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，解为：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模上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(CRT)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直接给出了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的线性同余方程组有解的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判定条件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并同时给出了有解情况下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解的具体形式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72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961395" cy="477520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241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24454" y="1930400"/>
            <a:ext cx="37449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由于</a:t>
            </a:r>
            <a:r>
              <a:rPr lang="en-US" altLang="zh-CN" dirty="0" err="1" smtClean="0"/>
              <a:t>Mi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>
                <a:solidFill>
                  <a:srgbClr val="FF0000"/>
                </a:solidFill>
              </a:rPr>
              <a:t>互素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因为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Mi</a:t>
            </a:r>
            <a:r>
              <a:rPr lang="en-US" altLang="zh-CN" dirty="0" smtClean="0">
                <a:solidFill>
                  <a:srgbClr val="FF0000"/>
                </a:solidFill>
              </a:rPr>
              <a:t> = M / m[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])</a:t>
            </a:r>
            <a:r>
              <a:rPr lang="zh-CN" altLang="en-US" dirty="0" smtClean="0"/>
              <a:t>，则在使用扩展</a:t>
            </a:r>
            <a:endParaRPr lang="en-US" altLang="zh-CN" dirty="0" smtClean="0"/>
          </a:p>
          <a:p>
            <a:r>
              <a:rPr lang="zh-CN" altLang="en-US" dirty="0"/>
              <a:t>欧几里</a:t>
            </a:r>
            <a:r>
              <a:rPr lang="zh-CN" altLang="en-US" dirty="0" smtClean="0"/>
              <a:t>得求乘法逆元时</a:t>
            </a:r>
            <a:r>
              <a:rPr lang="zh-CN" altLang="en-US" dirty="0" smtClean="0">
                <a:solidFill>
                  <a:srgbClr val="FF0000"/>
                </a:solidFill>
              </a:rPr>
              <a:t>不需要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判断</a:t>
            </a:r>
            <a:r>
              <a:rPr lang="en-US" altLang="zh-CN" dirty="0"/>
              <a:t>1</a:t>
            </a:r>
            <a:r>
              <a:rPr lang="en-US" altLang="zh-CN" dirty="0" smtClean="0"/>
              <a:t> % d == 0</a:t>
            </a:r>
            <a:r>
              <a:rPr lang="zh-CN" altLang="en-US" dirty="0" smtClean="0"/>
              <a:t>是否满足。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一般我们要求解的是</a:t>
            </a:r>
            <a:r>
              <a:rPr lang="zh-CN" altLang="en-US" dirty="0" smtClean="0">
                <a:solidFill>
                  <a:srgbClr val="FF0000"/>
                </a:solidFill>
              </a:rPr>
              <a:t>最小非负解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res</a:t>
            </a:r>
            <a:r>
              <a:rPr lang="zh-CN" altLang="en-US" dirty="0" smtClean="0"/>
              <a:t>，所以如果</a:t>
            </a:r>
            <a:r>
              <a:rPr lang="en-US" altLang="zh-CN" dirty="0" smtClean="0"/>
              <a:t>res % M &lt; 0</a:t>
            </a:r>
            <a:r>
              <a:rPr lang="zh-CN" altLang="en-US" dirty="0" smtClean="0"/>
              <a:t>，则将</a:t>
            </a:r>
            <a:endParaRPr lang="en-US" altLang="zh-CN" dirty="0" smtClean="0"/>
          </a:p>
          <a:p>
            <a:r>
              <a:rPr lang="zh-CN" altLang="en-US" dirty="0" smtClean="0"/>
              <a:t>其加上</a:t>
            </a:r>
            <a:r>
              <a:rPr lang="en-US" altLang="zh-CN" dirty="0" smtClean="0"/>
              <a:t>M</a:t>
            </a:r>
            <a:r>
              <a:rPr lang="zh-CN" altLang="en-US" dirty="0" smtClean="0"/>
              <a:t>，也就是</a:t>
            </a:r>
            <a:r>
              <a:rPr lang="en-US" altLang="zh-CN" dirty="0" smtClean="0"/>
              <a:t>(res % M + M) % M</a:t>
            </a:r>
          </a:p>
        </p:txBody>
      </p:sp>
    </p:spTree>
    <p:extLst>
      <p:ext uri="{BB962C8B-B14F-4D97-AF65-F5344CB8AC3E}">
        <p14:creationId xmlns:p14="http://schemas.microsoft.com/office/powerpoint/2010/main" val="297746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(POJ1006)</a:t>
            </a:r>
            <a:r>
              <a:rPr lang="zh-CN" altLang="en-US" dirty="0" smtClean="0">
                <a:solidFill>
                  <a:srgbClr val="FF0000"/>
                </a:solidFill>
              </a:rPr>
              <a:t>题目大意：</a:t>
            </a:r>
            <a:r>
              <a:rPr lang="zh-CN" altLang="en-US" dirty="0" smtClean="0">
                <a:solidFill>
                  <a:schemeClr val="tx1"/>
                </a:solidFill>
              </a:rPr>
              <a:t>人体有三个周期：身体周期、情感周期和智力周期。长度分别为</a:t>
            </a:r>
            <a:r>
              <a:rPr lang="en-US" altLang="zh-CN" dirty="0" smtClean="0">
                <a:solidFill>
                  <a:schemeClr val="tx1"/>
                </a:solidFill>
              </a:rPr>
              <a:t>23</a:t>
            </a:r>
            <a:r>
              <a:rPr lang="zh-CN" altLang="en-US" dirty="0" smtClean="0">
                <a:solidFill>
                  <a:schemeClr val="tx1"/>
                </a:solidFill>
              </a:rPr>
              <a:t>天、</a:t>
            </a:r>
            <a:r>
              <a:rPr lang="en-US" altLang="zh-CN" dirty="0" smtClean="0">
                <a:solidFill>
                  <a:schemeClr val="tx1"/>
                </a:solidFill>
              </a:rPr>
              <a:t>28</a:t>
            </a:r>
            <a:r>
              <a:rPr lang="zh-CN" altLang="en-US" dirty="0" smtClean="0">
                <a:solidFill>
                  <a:schemeClr val="tx1"/>
                </a:solidFill>
              </a:rPr>
              <a:t>天和</a:t>
            </a:r>
            <a:r>
              <a:rPr lang="en-US" altLang="zh-CN" dirty="0" smtClean="0">
                <a:solidFill>
                  <a:schemeClr val="tx1"/>
                </a:solidFill>
              </a:rPr>
              <a:t>33</a:t>
            </a:r>
            <a:r>
              <a:rPr lang="zh-CN" altLang="en-US" dirty="0" smtClean="0">
                <a:solidFill>
                  <a:schemeClr val="tx1"/>
                </a:solidFill>
              </a:rPr>
              <a:t>天。人体的最佳状态日定义为身体周期、情感周期和智力周期同时出现的日子。现在给出各自周期在最佳状态日之后经过的天数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r>
              <a:rPr lang="zh-CN" altLang="en-US" dirty="0" smtClean="0">
                <a:solidFill>
                  <a:schemeClr val="tx1"/>
                </a:solidFill>
              </a:rPr>
              <a:t>。再给出年内已经经过的天数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，现在求</a:t>
            </a:r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r>
              <a:rPr lang="zh-CN" altLang="en-US" dirty="0" smtClean="0">
                <a:solidFill>
                  <a:schemeClr val="tx1"/>
                </a:solidFill>
              </a:rPr>
              <a:t>天所代表的日期之后的多少天，又一次出现最佳状态日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85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(POJ1006)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人体有三个周期：身体周期、情感周期和智力周期。长度分别为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天、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28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天和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天。人体的最佳状态日定义为身体周期、情感周期和智力周期同时出现的日子。现在给出各自周期在最佳状态日之后经过的天数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。再给出年内已经经过的天数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，现在求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天所代表的日期之后的多少天，又一次出现最佳状态日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设最佳状态日的日期为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，则由题意可得同余方程组：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(mod 23)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(mod 28)</a:t>
                </a:r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 (mod 33)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28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两两互素，则直接使用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84" b="-2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4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模值两两互素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线性同余方程组问题</a:t>
            </a:r>
            <a:r>
              <a:rPr lang="zh-CN" altLang="en-US" dirty="0" smtClean="0">
                <a:solidFill>
                  <a:schemeClr val="tx1"/>
                </a:solidFill>
              </a:rPr>
              <a:t>最早出现于南北朝时期的</a:t>
            </a:r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en-US" dirty="0" smtClean="0">
                <a:solidFill>
                  <a:srgbClr val="FF0000"/>
                </a:solidFill>
              </a:rPr>
              <a:t>孙子算经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</a:rPr>
              <a:t>中，</a:t>
            </a:r>
            <a:r>
              <a:rPr lang="zh-CN" altLang="en-US" dirty="0">
                <a:solidFill>
                  <a:schemeClr val="tx1"/>
                </a:solidFill>
              </a:rPr>
              <a:t>其</a:t>
            </a:r>
            <a:r>
              <a:rPr lang="zh-CN" altLang="en-US" dirty="0" smtClean="0">
                <a:solidFill>
                  <a:schemeClr val="tx1"/>
                </a:solidFill>
              </a:rPr>
              <a:t>全文为：</a:t>
            </a:r>
            <a:r>
              <a:rPr lang="zh-CN" altLang="en-US" dirty="0">
                <a:solidFill>
                  <a:schemeClr val="tx1"/>
                </a:solidFill>
              </a:rPr>
              <a:t>有物不知其数，三三数之剩二，五五数之剩三，七七数之剩二。问物几何</a:t>
            </a:r>
            <a:r>
              <a:rPr lang="zh-CN" altLang="en-US" dirty="0" smtClean="0">
                <a:solidFill>
                  <a:schemeClr val="tx1"/>
                </a:solidFill>
              </a:rPr>
              <a:t>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755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模值两两互素</a:t>
            </a:r>
            <a:r>
              <a:rPr lang="zh-CN" altLang="en-US" dirty="0" smtClean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线性同余方程组问题</a:t>
            </a:r>
            <a:r>
              <a:rPr lang="zh-CN" altLang="en-US" dirty="0" smtClean="0">
                <a:solidFill>
                  <a:schemeClr val="tx1"/>
                </a:solidFill>
              </a:rPr>
              <a:t>最早出现于南北朝时期的</a:t>
            </a:r>
            <a:r>
              <a:rPr lang="en-US" altLang="zh-CN" dirty="0" smtClean="0">
                <a:solidFill>
                  <a:srgbClr val="FF0000"/>
                </a:solidFill>
              </a:rPr>
              <a:t>《</a:t>
            </a:r>
            <a:r>
              <a:rPr lang="zh-CN" altLang="en-US" dirty="0" smtClean="0">
                <a:solidFill>
                  <a:srgbClr val="FF0000"/>
                </a:solidFill>
              </a:rPr>
              <a:t>孙子算经</a:t>
            </a:r>
            <a:r>
              <a:rPr lang="en-US" altLang="zh-CN" dirty="0" smtClean="0">
                <a:solidFill>
                  <a:srgbClr val="FF0000"/>
                </a:solidFill>
              </a:rPr>
              <a:t>》</a:t>
            </a:r>
            <a:r>
              <a:rPr lang="zh-CN" altLang="en-US" dirty="0" smtClean="0">
                <a:solidFill>
                  <a:schemeClr val="tx1"/>
                </a:solidFill>
              </a:rPr>
              <a:t>中，</a:t>
            </a:r>
            <a:r>
              <a:rPr lang="zh-CN" altLang="en-US" dirty="0">
                <a:solidFill>
                  <a:schemeClr val="tx1"/>
                </a:solidFill>
              </a:rPr>
              <a:t>其</a:t>
            </a:r>
            <a:r>
              <a:rPr lang="zh-CN" altLang="en-US" dirty="0" smtClean="0">
                <a:solidFill>
                  <a:schemeClr val="tx1"/>
                </a:solidFill>
              </a:rPr>
              <a:t>全文为：</a:t>
            </a:r>
            <a:r>
              <a:rPr lang="zh-CN" altLang="en-US" dirty="0">
                <a:solidFill>
                  <a:schemeClr val="tx1"/>
                </a:solidFill>
              </a:rPr>
              <a:t>有物不知其数，三三数之剩二，五五数之剩三，七七数之剩二。问物几何</a:t>
            </a:r>
            <a:r>
              <a:rPr lang="zh-CN" altLang="en-US" dirty="0" smtClean="0">
                <a:solidFill>
                  <a:schemeClr val="tx1"/>
                </a:solidFill>
              </a:rPr>
              <a:t>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南宋数学家</a:t>
            </a:r>
            <a:r>
              <a:rPr lang="zh-CN" altLang="en-US" dirty="0" smtClean="0">
                <a:solidFill>
                  <a:srgbClr val="FF0000"/>
                </a:solidFill>
              </a:rPr>
              <a:t>秦九韶</a:t>
            </a:r>
            <a:r>
              <a:rPr lang="zh-CN" altLang="en-US" dirty="0" smtClean="0">
                <a:solidFill>
                  <a:schemeClr val="tx1"/>
                </a:solidFill>
              </a:rPr>
              <a:t>于</a:t>
            </a:r>
            <a:r>
              <a:rPr lang="en-US" altLang="zh-CN" dirty="0" smtClean="0">
                <a:solidFill>
                  <a:schemeClr val="tx1"/>
                </a:solidFill>
              </a:rPr>
              <a:t>《</a:t>
            </a:r>
            <a:r>
              <a:rPr lang="zh-CN" altLang="en-US" dirty="0" smtClean="0">
                <a:solidFill>
                  <a:schemeClr val="tx1"/>
                </a:solidFill>
              </a:rPr>
              <a:t>数书九章</a:t>
            </a:r>
            <a:r>
              <a:rPr lang="en-US" altLang="zh-CN" dirty="0" smtClean="0">
                <a:solidFill>
                  <a:schemeClr val="tx1"/>
                </a:solidFill>
              </a:rPr>
              <a:t>》</a:t>
            </a:r>
            <a:r>
              <a:rPr lang="zh-CN" altLang="en-US" dirty="0" smtClean="0">
                <a:solidFill>
                  <a:srgbClr val="FF0000"/>
                </a:solidFill>
              </a:rPr>
              <a:t>“大衍求一术”</a:t>
            </a:r>
            <a:r>
              <a:rPr lang="zh-CN" altLang="en-US" dirty="0" smtClean="0">
                <a:solidFill>
                  <a:schemeClr val="tx1"/>
                </a:solidFill>
              </a:rPr>
              <a:t>中对</a:t>
            </a:r>
            <a:r>
              <a:rPr lang="zh-CN" altLang="en-US" dirty="0" smtClean="0">
                <a:solidFill>
                  <a:srgbClr val="FF0000"/>
                </a:solidFill>
              </a:rPr>
              <a:t>“物不知数”</a:t>
            </a:r>
            <a:r>
              <a:rPr lang="zh-CN" altLang="en-US" dirty="0" smtClean="0">
                <a:solidFill>
                  <a:schemeClr val="tx1"/>
                </a:solidFill>
              </a:rPr>
              <a:t>问题给出了系统完整的解答，比西方数学家高斯早了</a:t>
            </a:r>
            <a:r>
              <a:rPr lang="en-US" altLang="zh-CN" dirty="0" smtClean="0">
                <a:solidFill>
                  <a:schemeClr val="tx1"/>
                </a:solidFill>
              </a:rPr>
              <a:t>554</a:t>
            </a:r>
            <a:r>
              <a:rPr lang="zh-CN" altLang="en-US" dirty="0" smtClean="0">
                <a:solidFill>
                  <a:schemeClr val="tx1"/>
                </a:solidFill>
              </a:rPr>
              <a:t>年。被国际数学界称为</a:t>
            </a:r>
            <a:r>
              <a:rPr lang="zh-CN" altLang="en-US" dirty="0" smtClean="0">
                <a:solidFill>
                  <a:srgbClr val="FF0000"/>
                </a:solidFill>
              </a:rPr>
              <a:t>中国剩余定理</a:t>
            </a:r>
            <a:r>
              <a:rPr lang="zh-CN" altLang="en-US" dirty="0" smtClean="0">
                <a:solidFill>
                  <a:schemeClr val="tx1"/>
                </a:solidFill>
              </a:rPr>
              <a:t>，该</a:t>
            </a:r>
            <a:r>
              <a:rPr lang="zh-CN" altLang="en-US" dirty="0">
                <a:solidFill>
                  <a:schemeClr val="tx1"/>
                </a:solidFill>
              </a:rPr>
              <a:t>定理</a:t>
            </a:r>
            <a:r>
              <a:rPr lang="zh-CN" altLang="en-US" dirty="0" smtClean="0">
                <a:solidFill>
                  <a:schemeClr val="tx1"/>
                </a:solidFill>
              </a:rPr>
              <a:t>代表了中世纪世界数学的最高成就，也是</a:t>
            </a:r>
            <a:r>
              <a:rPr lang="zh-CN" altLang="en-US" dirty="0" smtClean="0">
                <a:solidFill>
                  <a:srgbClr val="FF0000"/>
                </a:solidFill>
              </a:rPr>
              <a:t>初等数论</a:t>
            </a:r>
            <a:r>
              <a:rPr lang="zh-CN" altLang="en-US" dirty="0" smtClean="0">
                <a:solidFill>
                  <a:schemeClr val="tx1"/>
                </a:solidFill>
              </a:rPr>
              <a:t>四大定理之一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另外三个是威尔逊定理、费马小定理和欧拉定理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2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60588"/>
            <a:ext cx="8596668" cy="45640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由前面可知，</a:t>
            </a:r>
            <a:r>
              <a:rPr lang="zh-CN" altLang="en-US" dirty="0" smtClean="0">
                <a:solidFill>
                  <a:srgbClr val="FF0000"/>
                </a:solidFill>
              </a:rPr>
              <a:t>中国剩余定理</a:t>
            </a:r>
            <a:r>
              <a:rPr lang="zh-CN" altLang="en-US" dirty="0" smtClean="0">
                <a:solidFill>
                  <a:schemeClr val="tx1"/>
                </a:solidFill>
              </a:rPr>
              <a:t>只能求解</a:t>
            </a:r>
            <a:r>
              <a:rPr lang="zh-CN" altLang="en-US" dirty="0" smtClean="0">
                <a:solidFill>
                  <a:srgbClr val="FF0000"/>
                </a:solidFill>
              </a:rPr>
              <a:t>模值两两互素</a:t>
            </a:r>
            <a:r>
              <a:rPr lang="zh-CN" altLang="en-US" dirty="0" smtClean="0">
                <a:solidFill>
                  <a:schemeClr val="tx1"/>
                </a:solidFill>
              </a:rPr>
              <a:t>的线性同余方程组，</a:t>
            </a:r>
            <a:r>
              <a:rPr lang="zh-CN" altLang="en-US" dirty="0" smtClean="0">
                <a:solidFill>
                  <a:srgbClr val="FF0000"/>
                </a:solidFill>
              </a:rPr>
              <a:t>那么对于模值不是两两互素的线性同余方程组，该如何计算？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11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由前面可知，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只能求解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的线性同余方程组，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那么对于模值不是两两互素的线性同余方程组，该如何计算？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两两合并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的思想，对于两个线性同余方程来说：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  <a:blipFill rotWithShape="0">
                <a:blip r:embed="rId2"/>
                <a:stretch>
                  <a:fillRect l="-567" t="-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60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由前面可知，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只能求解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的线性同余方程组，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那么对于模值不是两两互素的线性同余方程组，该如何计算？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两两合并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的思想，对于两个线性同余方程来说：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联立消去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，化简得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，这是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二元一次不定方程，使用扩展欧几里得求出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代入到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可以求出此时的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将得到的方程化成同余方程：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  <a:blipFill rotWithShape="0">
                <a:blip r:embed="rId2"/>
                <a:stretch>
                  <a:fillRect l="-567" t="-534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42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由前面可知，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只能求解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的线性同余方程组，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那么对于模值不是两两互素的线性同余方程组，该如何计算？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两两合并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的思想，对于两个线性同余方程来说：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联立消去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，化简得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，这是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二元一次不定方程，使用扩展欧几里得求出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代入到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可以求出此时的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将得到的方程化成同余方程：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由同余的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合并性质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可得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])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564061"/>
              </a:xfrm>
              <a:blipFill rotWithShape="0">
                <a:blip r:embed="rId2"/>
                <a:stretch>
                  <a:fillRect l="-567" t="-534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4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5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5926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由前面可知，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中国剩余定理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只能求解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模值两两互素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的线性同余方程组，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那么对于模值不是两两互素的线性同余方程组，该如何计算？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两两合并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的思想，对于两个线性同余方程来说：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联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立消去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，化简得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，这是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二元一次不定方程，使用扩展欧几里得求出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最小非负解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后，将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代入到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可以求出此时的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将得到的方程化成同余方程：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]) 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如果还有同余方程，则按照上面的步骤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继续合并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，直到只剩下一个同余方程，此时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直接使用前面求解同余方程的方法计算即可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592636"/>
              </a:xfrm>
              <a:blipFill rotWithShape="0">
                <a:blip r:embed="rId2"/>
                <a:stretch>
                  <a:fillRect l="-567" t="-531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251</a:t>
            </a:fld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6185692" cy="4784725"/>
          </a:xfrm>
        </p:spPr>
      </p:pic>
      <p:sp>
        <p:nvSpPr>
          <p:cNvPr id="7" name="文本框 6"/>
          <p:cNvSpPr txBox="1"/>
          <p:nvPr/>
        </p:nvSpPr>
        <p:spPr>
          <a:xfrm>
            <a:off x="6976377" y="1930400"/>
            <a:ext cx="35317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如果合并后得到的不</a:t>
            </a:r>
            <a:endParaRPr lang="en-US" altLang="zh-CN" dirty="0" smtClean="0"/>
          </a:p>
          <a:p>
            <a:r>
              <a:rPr lang="zh-CN" altLang="en-US" dirty="0" smtClean="0"/>
              <a:t>定方程没有解，则直接返回</a:t>
            </a:r>
            <a:r>
              <a:rPr lang="en-US" altLang="zh-CN" dirty="0" smtClean="0"/>
              <a:t>-1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注意使用扩展欧几里得求出的</a:t>
            </a:r>
            <a:r>
              <a:rPr lang="en-US" altLang="zh-CN" dirty="0" smtClean="0"/>
              <a:t>x</a:t>
            </a:r>
          </a:p>
          <a:p>
            <a:r>
              <a:rPr lang="zh-CN" altLang="en-US" dirty="0" smtClean="0"/>
              <a:t>可能是</a:t>
            </a:r>
            <a:r>
              <a:rPr lang="zh-CN" altLang="en-US" dirty="0" smtClean="0">
                <a:solidFill>
                  <a:srgbClr val="FF0000"/>
                </a:solidFill>
              </a:rPr>
              <a:t>负数</a:t>
            </a:r>
            <a:r>
              <a:rPr lang="zh-CN" altLang="en-US" dirty="0" smtClean="0"/>
              <a:t>，回代会造成解的大</a:t>
            </a:r>
            <a:endParaRPr lang="en-US" altLang="zh-CN" dirty="0" smtClean="0"/>
          </a:p>
          <a:p>
            <a:r>
              <a:rPr lang="zh-CN" altLang="en-US" dirty="0" smtClean="0"/>
              <a:t>小没法控制，所以需要求出</a:t>
            </a:r>
            <a:r>
              <a:rPr lang="en-US" altLang="zh-CN" dirty="0" smtClean="0"/>
              <a:t>x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最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小非负解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47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注意我们前面介绍的求解的线性同余方程的形式如下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68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注意我们前面介绍的求解的线性同余方程的形式如下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上面介绍的方法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不能直接来求解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形式如下的线性同余方程组：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2.6</a:t>
            </a:r>
            <a:r>
              <a:rPr lang="zh-CN" altLang="en-US" dirty="0" smtClean="0"/>
              <a:t>线性同余方程组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注意我们前面介绍的求解的线性同余方程的形式如下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上面介绍的方法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不能直接来求解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形式如下的线性同余方程组：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(mod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想要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求解必须求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，将方程转换成前面介绍的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标准形式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11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16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25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二次同余式：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0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二次同余式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，上式总可以转化成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584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二次同余式：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都是整数，则形如：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a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＋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𝑏𝑥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0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的同余式叫做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二次同余式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，上式总可以转化成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平方剩余：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假设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0)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m) = 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二次同余式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有解，那么称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平方剩余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若无解，则称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平方非剩余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84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欧拉判定条件：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，若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平方剩余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 (mod p)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非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剩余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的充要条件是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49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2030" t="-4605" r="-1269" b="-8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96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欧拉判定条件：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，若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平方剩余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 (mod p)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平方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非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剩余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的充要条件是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是一个给定的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，对于整数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是</m:t>
                              </m:r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平方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剩余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是</m:t>
                              </m:r>
                              <m:r>
                                <a:rPr lang="zh-CN" alt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平方非剩余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| 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4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</a:t>
            </a:r>
            <a:r>
              <a:rPr lang="zh-CN" altLang="en-US" dirty="0"/>
              <a:t>次同余式与平方剩余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677334" y="2160588"/>
                <a:ext cx="4184035" cy="469741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的性质：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f>
                          <m:fPr>
                            <m:ctrlP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altLang="zh-CN" sz="2500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(2)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b (mod p)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(3)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(4)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1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(5)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(6</a:t>
                </a:r>
                <a:r>
                  <a:rPr lang="en-US" altLang="zh-CN" sz="2500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CN" sz="25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77334" y="2160588"/>
                <a:ext cx="4184035" cy="4697412"/>
              </a:xfrm>
              <a:blipFill rotWithShape="0">
                <a:blip r:embed="rId2"/>
                <a:stretch>
                  <a:fillRect l="-1166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/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二次互反律：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分别是不同的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奇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(−1)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endParaRPr lang="zh-CN" altLang="en-US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内容占位符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 rotWithShape="0">
                <a:blip r:embed="rId3"/>
                <a:stretch>
                  <a:fillRect l="-1312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75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给定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正奇数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，对任意的整数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306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2.7</a:t>
            </a:r>
            <a:r>
              <a:rPr lang="zh-CN" altLang="en-US" dirty="0" smtClean="0"/>
              <a:t>二次同余式与平方剩余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给定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正奇数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，对任意的整数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的推广，由于使用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需要模上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，而雅可比符号将一个正整数分解成素数乘积，然后对于每个素数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其实奇素数，因为分解的是正奇数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使用勒让德符号计算，最后将每个结果相乘就是对应的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雅可比符号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的运算性质和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勒让德符号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的基本相同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94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80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整数的阶：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，则使得：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成立的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最小正整数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阶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(a)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整数的阶：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，则使得：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成立的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最小正整数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阶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(a)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(a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原根个数定理：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的原根存在，则它一共有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个原根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原根存在定理：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的原根一定存在，且模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的原根个数是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(p-1)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54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整数的阶：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，则使得：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m)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成立的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最小正整数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阶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(a)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(a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原根个数定理：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的原根存在，则它一共有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(m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个原根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原根存在定理：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的原根一定存在，且模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的原根个数是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(p-1)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原根在密码学上的应用就是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离散对数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b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6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，则下列数：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各不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即两两不同余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，并且组成了从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p-1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的所有整数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785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，则下列数：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各不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即两两不同余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，并且组成了从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p-1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的所有整数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反证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证明两两不同余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假设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j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(mod p)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p)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，且由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易知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gcd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, p)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	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又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易知存在一个原根满足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(a)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(p)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⟹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(p) = p – 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(a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而对于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j –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p – 1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𝑜𝑟𝑑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(a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，与阶的定义矛盾，假设不成立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原命题得证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44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  <a:r>
                  <a:rPr lang="en-US" altLang="zh-CN" dirty="0" smtClean="0"/>
                  <a:t> + 5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030" t="-3553" r="-1269" b="-6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52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2.8</a:t>
            </a:r>
            <a:r>
              <a:rPr lang="zh-CN" altLang="en-US" dirty="0" smtClean="0"/>
              <a:t>整数的阶与原根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，则下列数：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各不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相同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即两两不同余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，并且组成了从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p-1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的所有整数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说明：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由于此时已经得到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这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个数模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两两不同余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 </m:t>
                    </m:r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[0, p - 1], (0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。则意味着这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个数不重复地取遍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1~p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这些值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21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/>
              <a:t>2.9</a:t>
            </a:r>
            <a:r>
              <a:rPr lang="zh-CN" altLang="en-US" dirty="0" smtClean="0"/>
              <a:t>离散对数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9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2.9</a:t>
            </a:r>
            <a:r>
              <a:rPr lang="zh-CN" altLang="en-US" dirty="0" smtClean="0"/>
              <a:t>离散对数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离散对数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(b,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的一个原根，则存在唯一一个整数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(mod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成立，则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叫做以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为底的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离散对数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，记作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𝑖𝑛𝑑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73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同余式定理与积性函数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求解数论问题的利器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77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同余式定理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3.1</a:t>
            </a:r>
            <a:r>
              <a:rPr lang="zh-CN" altLang="en-US" dirty="0">
                <a:solidFill>
                  <a:schemeClr val="tx1"/>
                </a:solidFill>
              </a:rPr>
              <a:t>威尔逊定理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3.2</a:t>
            </a:r>
            <a:r>
              <a:rPr lang="zh-CN" altLang="en-US" dirty="0">
                <a:solidFill>
                  <a:schemeClr val="tx1"/>
                </a:solidFill>
              </a:rPr>
              <a:t>费马小定理和欧拉定理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3.3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大</a:t>
            </a:r>
            <a:r>
              <a:rPr lang="zh-CN" altLang="en-US" dirty="0">
                <a:solidFill>
                  <a:schemeClr val="tx1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测试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3.4</a:t>
            </a:r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zh-CN" altLang="en-US" dirty="0" smtClean="0">
                <a:solidFill>
                  <a:schemeClr val="tx1"/>
                </a:solidFill>
              </a:rPr>
              <a:t>大素数分解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积性函数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3.5</a:t>
            </a:r>
            <a:r>
              <a:rPr lang="zh-CN" altLang="en-US" dirty="0" smtClean="0">
                <a:solidFill>
                  <a:schemeClr val="tx1"/>
                </a:solidFill>
              </a:rPr>
              <a:t>积性函数的基础知识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3.6</a:t>
            </a:r>
            <a:r>
              <a:rPr lang="zh-CN" altLang="en-US" dirty="0" smtClean="0">
                <a:solidFill>
                  <a:schemeClr val="tx1"/>
                </a:solidFill>
              </a:rPr>
              <a:t>欧拉</a:t>
            </a:r>
            <a:r>
              <a:rPr lang="zh-CN" altLang="en-US" dirty="0">
                <a:solidFill>
                  <a:schemeClr val="tx1"/>
                </a:solidFill>
              </a:rPr>
              <a:t>函数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3.7</a:t>
            </a:r>
            <a:r>
              <a:rPr lang="zh-CN" altLang="en-US" dirty="0" smtClean="0">
                <a:solidFill>
                  <a:schemeClr val="tx1"/>
                </a:solidFill>
              </a:rPr>
              <a:t>因子</a:t>
            </a:r>
            <a:r>
              <a:rPr lang="zh-CN" altLang="en-US" dirty="0">
                <a:solidFill>
                  <a:schemeClr val="tx1"/>
                </a:solidFill>
              </a:rPr>
              <a:t>个数与因子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98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威</a:t>
            </a:r>
            <a:r>
              <a:rPr lang="zh-CN" altLang="en-US" dirty="0"/>
              <a:t>尔逊</a:t>
            </a:r>
            <a:r>
              <a:rPr lang="zh-CN" altLang="en-US" dirty="0" smtClean="0"/>
              <a:t>定理</a:t>
            </a:r>
            <a:r>
              <a:rPr lang="en-US" altLang="zh-CN" dirty="0" smtClean="0"/>
              <a:t>(Wilson)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0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3.1</a:t>
            </a:r>
            <a:r>
              <a:rPr lang="zh-CN" altLang="en-US" dirty="0" smtClean="0"/>
              <a:t>威尔逊定理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3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威尔逊定理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p(p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2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威尔逊定理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p(p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(HDU5391 BC#51Div2)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这道题直接使用上面的结论进行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简单的素数判定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即可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9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威尔逊定理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p(p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(HDU2973)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次查询，每次查询给出一个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，每次计算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+ 6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 + 1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+ 7</m:t>
                            </m:r>
                          </m:den>
                        </m:f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+ 6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+ 7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值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(Q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1e6)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8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2030" t="-3553" r="-1269" b="-65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97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威尔逊定理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p(p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(HDU2973)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次查询，每次查询给出一个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，每次计算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+ 6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 + 1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+ 7</m:t>
                            </m:r>
                          </m:den>
                        </m:f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+ 6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+ 7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值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(Q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提示：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3k + 7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，将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式的一般项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化简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8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</a:t>
            </a:r>
            <a:r>
              <a:rPr lang="zh-CN" altLang="en-US" dirty="0"/>
              <a:t>威尔逊定理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威尔逊定理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(Wilson)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-1 (mod p)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p(p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(p - 1)!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(mod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(HDU2973)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次查询，每次查询给出一个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，每次计算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 </m:t>
                        </m:r>
                        <m:f>
                          <m:fPr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+ 6</m:t>
                                </m:r>
                              </m:e>
                            </m:d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! + 1</m:t>
                            </m:r>
                          </m:num>
                          <m:den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+ 7</m:t>
                            </m:r>
                          </m:den>
                        </m:f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</m:t>
                        </m:r>
                        <m:d>
                          <m:dPr>
                            <m:begChr m:val="⌊"/>
                            <m:endChr m:val="⌋"/>
                            <m:ctrlP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ctrlP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+ 6</m:t>
                                    </m:r>
                                  </m:e>
                                </m:d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!</m:t>
                                </m:r>
                              </m:num>
                              <m:den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+ 7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)</m:t>
                        </m:r>
                      </m:e>
                    </m:nary>
                    <m:r>
                      <a:rPr lang="zh-CN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值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(Q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1e6)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提示：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3k + 7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，将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式的一般项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化简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一旦问题中出现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大数阶乘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大数阶乘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+1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形式的公式，就应该考虑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Wilson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定理了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392611"/>
              </a:xfrm>
              <a:blipFill rotWithShape="0">
                <a:blip r:embed="rId2"/>
                <a:stretch>
                  <a:fillRect l="-567" t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11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/>
              <a:t>费马小</a:t>
            </a:r>
            <a:r>
              <a:rPr lang="zh-CN" altLang="en-US" dirty="0" smtClean="0"/>
              <a:t>定理和欧拉定理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97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费马小定理和欧拉定理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p)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欧拉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是一个正整数，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是一个整数，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其实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当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时的一个特例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42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费马小定理和欧拉定理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p)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欧拉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是一个正整数，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是一个整数，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其实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当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时的一个特例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对于同余式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为满足条件的最小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x |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567" b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18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3.2</a:t>
            </a:r>
            <a:r>
              <a:rPr lang="zh-CN" altLang="en-US" dirty="0" smtClean="0"/>
              <a:t>费马小定理和欧拉定理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(mod p)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欧拉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是一个正整数，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是一个整数，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m),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(m)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欧拉函数值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其实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当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时的一个特例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重要结论：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对于同余式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m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为满足条件的最小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x |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567" b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7334" y="6086885"/>
            <a:ext cx="8321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费马小</a:t>
            </a:r>
            <a:r>
              <a:rPr lang="zh-CN" altLang="en-US" dirty="0" smtClean="0">
                <a:solidFill>
                  <a:srgbClr val="FF0000"/>
                </a:solidFill>
              </a:rPr>
              <a:t>定理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欧拉定理</a:t>
            </a:r>
            <a:r>
              <a:rPr lang="zh-CN" altLang="en-US" dirty="0" smtClean="0"/>
              <a:t>是求解指数循环节问题、构建</a:t>
            </a:r>
            <a:r>
              <a:rPr lang="en-US" altLang="zh-CN" dirty="0" smtClean="0"/>
              <a:t>Miller-Rabin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Pollard rho</a:t>
            </a:r>
            <a:r>
              <a:rPr lang="zh-CN" altLang="en-US" dirty="0" smtClean="0"/>
              <a:t>算</a:t>
            </a:r>
            <a:endParaRPr lang="en-US" altLang="zh-CN" dirty="0" smtClean="0"/>
          </a:p>
          <a:p>
            <a:r>
              <a:rPr lang="zh-CN" altLang="en-US" dirty="0" smtClean="0"/>
              <a:t>法的关键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67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费马小定理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欧拉定理</a:t>
            </a:r>
            <a:r>
              <a:rPr lang="zh-CN" altLang="en-US" dirty="0">
                <a:solidFill>
                  <a:schemeClr val="tx1"/>
                </a:solidFill>
              </a:rPr>
              <a:t>一</a:t>
            </a:r>
            <a:r>
              <a:rPr lang="zh-CN" altLang="en-US" dirty="0" smtClean="0">
                <a:solidFill>
                  <a:schemeClr val="tx1"/>
                </a:solidFill>
              </a:rPr>
              <a:t>个重要的应用是</a:t>
            </a:r>
            <a:r>
              <a:rPr lang="zh-CN" altLang="en-US" dirty="0" smtClean="0">
                <a:solidFill>
                  <a:srgbClr val="FF0000"/>
                </a:solidFill>
              </a:rPr>
              <a:t>求解指数循环节类问题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063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个重要的应用是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求解指数循环节类问题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，则我们把形如：</a:t>
                </a:r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的式子叫做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，由于这个式子要模上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，可以理解为寻找循环节，所以求解上面这个式子的问题就叫做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指数循环节问题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00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个重要的应用是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求解指数循环节类问题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，则我们把形如：</a:t>
                </a:r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的式子叫做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，由于这个式子要模上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，可以理解为寻找循环节，所以求解上面这个式子的问题就叫做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指数循环节问题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首先，对于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，可以使用学过的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整数快速幂取模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O(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logb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的时间下将上面的式子求解出来，只不过若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long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long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的话，需要高精度手动模拟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86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个重要的应用是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求解指数循环节类问题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正整数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，则我们把形如：</a:t>
                </a:r>
                <a:endParaRPr lang="en-US" altLang="zh-CN" i="1" dirty="0" smtClean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的式子叫做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，由于这个式子要模上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，可以理解为寻找循环节，所以求解上面这个式子的问题就叫做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指数循环节问题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首先，对于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，可以使用学过的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整数快速幂取模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O(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logb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的时间下将上面的式子求解出来，只不过若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long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long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的话，需要高精度手动模拟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该如何计算？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此时就算是使用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+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快速幂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都会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！！！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289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29709" y="5853680"/>
                <a:ext cx="8567089" cy="8357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因为此时仍直接使用快速幂求解的话复杂度是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e>
                    </m:func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altLang="zh-CN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i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func>
                      </m:den>
                    </m:f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3e7</a:t>
                </a:r>
                <a:r>
                  <a:rPr lang="zh-CN" altLang="en-US" dirty="0" smtClean="0"/>
                  <a:t>，这还不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算额外的计算开销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09" y="5853680"/>
                <a:ext cx="8567089" cy="835742"/>
              </a:xfrm>
              <a:prstGeom prst="rect">
                <a:avLst/>
              </a:prstGeom>
              <a:blipFill rotWithShape="0">
                <a:blip r:embed="rId3"/>
                <a:stretch>
                  <a:fillRect l="-569" b="-1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64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  <a:r>
                  <a:rPr lang="en-US" altLang="zh-CN" dirty="0" smtClean="0"/>
                  <a:t> + 1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2030" t="-2881" r="-1269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97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那该如何求解呢？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8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那该如何求解呢？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使用</a:t>
            </a:r>
            <a:r>
              <a:rPr lang="zh-CN" altLang="en-US" dirty="0" smtClean="0">
                <a:solidFill>
                  <a:srgbClr val="FF0000"/>
                </a:solidFill>
              </a:rPr>
              <a:t>费马小定理</a:t>
            </a:r>
            <a:r>
              <a:rPr lang="zh-CN" altLang="en-US" dirty="0" smtClean="0">
                <a:solidFill>
                  <a:schemeClr val="tx1"/>
                </a:solidFill>
              </a:rPr>
              <a:t>或者是</a:t>
            </a:r>
            <a:r>
              <a:rPr lang="zh-CN" altLang="en-US" dirty="0" smtClean="0">
                <a:solidFill>
                  <a:srgbClr val="FF0000"/>
                </a:solidFill>
              </a:rPr>
              <a:t>欧拉定理</a:t>
            </a:r>
            <a:r>
              <a:rPr lang="zh-CN" altLang="en-US" dirty="0" smtClean="0">
                <a:solidFill>
                  <a:schemeClr val="tx1"/>
                </a:solidFill>
              </a:rPr>
              <a:t>进行</a:t>
            </a:r>
            <a:r>
              <a:rPr lang="zh-CN" altLang="en-US" dirty="0" smtClean="0">
                <a:solidFill>
                  <a:srgbClr val="FF0000"/>
                </a:solidFill>
              </a:rPr>
              <a:t>降幂处理</a:t>
            </a:r>
            <a:r>
              <a:rPr lang="zh-CN" altLang="en-US" dirty="0" smtClean="0">
                <a:solidFill>
                  <a:schemeClr val="tx1"/>
                </a:solidFill>
              </a:rPr>
              <a:t>，就是通过公式将原本十分巨大的</a:t>
            </a:r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r>
              <a:rPr lang="zh-CN" altLang="en-US" dirty="0" smtClean="0">
                <a:solidFill>
                  <a:schemeClr val="tx1"/>
                </a:solidFill>
              </a:rPr>
              <a:t>缩小成较小的数，然后再调用快速幂求解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9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那该如何求解呢？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降幂处理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，就是通过公式将原本十分巨大的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缩小成较小的数，然后再调用快速幂求解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此时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 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0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那该如何求解呢？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降幂处理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，就是通过公式将原本十分巨大的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缩小成较小的数，然后再调用快速幂求解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此时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 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∵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是一个整数，则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(p - 1) + r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(mod p)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∴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 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− 1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+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 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− 1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− 1)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(mod p)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 =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(p - 1)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，则原命题得证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25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那该如何求解呢？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或者是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降幂处理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，就是通过公式将原本十分巨大的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缩小成较小的数，然后再调用快速幂求解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都是整数，且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此时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 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易知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(p - 1)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的大小不会超过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- 2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，显然之后直接调用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快速幂求解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就可以了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上面的这种方法只能适用于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模值是素数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的情况，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如果模值是合数该如何求解？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9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如果模值</a:t>
            </a:r>
            <a:r>
              <a:rPr lang="zh-CN" altLang="en-US" dirty="0">
                <a:solidFill>
                  <a:srgbClr val="FF0000"/>
                </a:solidFill>
              </a:rPr>
              <a:t>有</a:t>
            </a:r>
            <a:r>
              <a:rPr lang="zh-CN" altLang="en-US" dirty="0" smtClean="0">
                <a:solidFill>
                  <a:srgbClr val="FF0000"/>
                </a:solidFill>
              </a:rPr>
              <a:t>可能是合数</a:t>
            </a:r>
            <a:r>
              <a:rPr lang="zh-CN" altLang="en-US" dirty="0" smtClean="0">
                <a:solidFill>
                  <a:schemeClr val="tx1"/>
                </a:solidFill>
              </a:rPr>
              <a:t>，则使用</a:t>
            </a:r>
            <a:r>
              <a:rPr lang="zh-CN" altLang="en-US" dirty="0" smtClean="0">
                <a:solidFill>
                  <a:srgbClr val="FF0000"/>
                </a:solidFill>
              </a:rPr>
              <a:t>欧拉定理来降幂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13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如果模值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可能是合数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欧拉定理来降幂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是整数，若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证明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的方法和前面使用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的类似，而且这里不管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是素数还是合数，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只要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，上面的等式恒成立，从这里也可以看出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的一般形式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6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如果模值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可能是合数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欧拉定理来降幂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是整数，若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证明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的方法和前面使用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的类似，而且这里不管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是素数还是合数，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只要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，上面的等式恒成立，从这里也可以看出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的一般形式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再考虑一个更一般的情况，如果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也失效了，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那么此时该如何求解？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5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gcd (a, m)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奇偶任意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广义欧拉定理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89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gcd (a, m)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奇偶任意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，则此时使用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广义欧拉定理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广义欧拉定理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是正整数，则此时有：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证明这个等式需要使用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鸽巢定理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，而且理论性较强，有兴趣的可以下去自己看一下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299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614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</a:rPr>
              <a:t>整除理论与素性分析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不定方程与同余理论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</a:t>
            </a:r>
            <a:r>
              <a:rPr lang="zh-CN" altLang="en-US" dirty="0" smtClean="0">
                <a:solidFill>
                  <a:schemeClr val="tx1"/>
                </a:solidFill>
              </a:rPr>
              <a:t>同余式定理与积性函数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25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2030" t="-2881" r="-1269" b="-4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368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求解指数循环节问题总结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70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求解指数循环节问题总结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事实上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是求解指数循环节问题最一般的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方法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，前面两种方法都需要满足额外的条件才能使用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但是上面的三种方法都需要处理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问题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从高位到低位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对待取模数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按位取模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45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求解指数循环节问题总结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事实上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是求解指数循环节问题最一般的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方法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，前面两种方法都需要满足额外的条件才能使用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但是上面的三种方法都需要处理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问题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从高位到低位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对待取模数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按位取模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有了上面的介绍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看会不会求解这个问题：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1000000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1000000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1000000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84" b="-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48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求解指数循环节问题总结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是素数，且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− 1)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奇偶任意，且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m)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奇偶任意，则有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m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%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事实上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是求解指数循环节问题最一般的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方法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，前面两种方法都需要满足额外的条件才能使用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但是上面的三种方法都需要处理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问题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高精度取模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直接可以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从高位到低位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对待取模数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按位取模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有了上面的介绍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看会不会求解这个问题：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1000000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1000000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1000000</m:t>
                                </m:r>
                              </m:sup>
                            </m:sSup>
                          </m:sup>
                        </m:sSup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m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 r="-284" b="-1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303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90575" y="6037155"/>
            <a:ext cx="7340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这个问题叫做求解</a:t>
            </a:r>
            <a:r>
              <a:rPr lang="zh-CN" altLang="en-US" dirty="0" smtClean="0">
                <a:solidFill>
                  <a:srgbClr val="FF0000"/>
                </a:solidFill>
              </a:rPr>
              <a:t>迭代幂问题</a:t>
            </a:r>
            <a:r>
              <a:rPr lang="zh-CN" altLang="en-US" dirty="0" smtClean="0"/>
              <a:t>，求解方法是先递归求出最上一层的值，</a:t>
            </a:r>
            <a:endParaRPr lang="en-US" altLang="zh-CN" dirty="0" smtClean="0"/>
          </a:p>
          <a:p>
            <a:r>
              <a:rPr lang="zh-CN" altLang="en-US" dirty="0" smtClean="0"/>
              <a:t>然后回溯时分别</a:t>
            </a:r>
            <a:r>
              <a:rPr lang="zh-CN" altLang="en-US" dirty="0" smtClean="0">
                <a:solidFill>
                  <a:srgbClr val="FF0000"/>
                </a:solidFill>
              </a:rPr>
              <a:t>降幂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5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(HDU4549)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定义一个序列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F[n]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a, F[1] = b, F[n] = F[n-1]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F[n-2] 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，现在给出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F[n]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(1e9 + 7)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b,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1e9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31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(HDU4549)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定义一个序列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F[n]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a, F[1] = b, F[n] = F[n-1]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F[n-2] 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，现在给出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F[n]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(1e9 + 7)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b,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1e9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写出前几项找规律：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F[1]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F[2]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F[3]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F[4]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F[5]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。发现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的指数分别构成一个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斐波那契数列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F[n]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(n) =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- 1) +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- 2)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3      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(2)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n)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- 1) +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- 2) 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 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(1)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1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(HDU4549)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定义一个序列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F[n]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a, F[1] = b, F[n] = F[n-1]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F[n-2] 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，现在给出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F[n]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(1e9 + 7)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b,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1e9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写出前几项找规律：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F[1]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F[2]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F[3]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F[4]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F[5]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。发现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的指数分别构成一个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斐波那契数列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F[n]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(n) =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- 1) +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- 2)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3       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(2)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n)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- 1) +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- 2) 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     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(1)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1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的值会很大，则此时需要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降幂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，由于模值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 = 1e9 + 7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的值都小于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(a, p) = (b, p)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，可以使用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费马小定理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降幂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7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</a:t>
            </a:r>
            <a:r>
              <a:rPr lang="zh-CN" altLang="en-US" dirty="0"/>
              <a:t>费马小定理和欧拉定理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(HDU4549)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定义一个序列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F[n]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a, F[1] = b, F[n] = F[n-1]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F[n-2] (n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，现在给出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F[n]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(1e9 + 7)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的值，其中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b,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1e9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写出前几项找规律：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F[0]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F[1]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F[2]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F[3]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F[4]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F[5]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。发现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的指数分别构成一个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斐波那契数列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F[n]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则结果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 ((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−1)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%(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p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p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(n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(n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是递推得来的，此时可以使用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矩阵快速幂取模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来加速求解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(n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(n)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4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/>
              <a:t>3.3</a:t>
            </a:r>
            <a:r>
              <a:rPr lang="zh-CN" altLang="en-US" dirty="0" smtClean="0"/>
              <a:t>大素数测试</a:t>
            </a:r>
            <a:r>
              <a:rPr lang="en-US" altLang="zh-CN" dirty="0" smtClean="0"/>
              <a:t>(Miller-Rabin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3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3.3</a:t>
            </a:r>
            <a:r>
              <a:rPr lang="zh-CN" altLang="en-US" dirty="0" smtClean="0"/>
              <a:t>大素数测试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663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+ 0</a:t>
                </a:r>
                <a:endParaRPr lang="en-US" altLang="zh-CN" dirty="0" smtClean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1754326"/>
              </a:xfrm>
              <a:prstGeom prst="rect">
                <a:avLst/>
              </a:prstGeom>
              <a:blipFill rotWithShape="0">
                <a:blip r:embed="rId4"/>
                <a:stretch>
                  <a:fillRect l="-2030" t="-2431" r="-126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6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*</a:t>
            </a:r>
            <a:r>
              <a:rPr lang="en-US" altLang="zh-CN" dirty="0" smtClean="0"/>
              <a:t>3.4</a:t>
            </a:r>
            <a:r>
              <a:rPr lang="zh-CN" altLang="en-US" dirty="0" smtClean="0"/>
              <a:t>大素数分解</a:t>
            </a:r>
            <a:r>
              <a:rPr lang="en-US" altLang="zh-CN" dirty="0" smtClean="0"/>
              <a:t>(Pollard rho</a:t>
            </a:r>
            <a:r>
              <a:rPr lang="zh-CN" altLang="en-US" dirty="0" smtClean="0"/>
              <a:t>算法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13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3.4</a:t>
            </a:r>
            <a:r>
              <a:rPr lang="zh-CN" altLang="en-US" dirty="0" smtClean="0"/>
              <a:t>大素数分解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7728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函数基础知识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64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积性函数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积性函数基础知识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算数函数：</a:t>
            </a:r>
            <a:r>
              <a:rPr lang="zh-CN" altLang="en-US" dirty="0" smtClean="0">
                <a:solidFill>
                  <a:schemeClr val="tx1"/>
                </a:solidFill>
              </a:rPr>
              <a:t>定义在所有整数上的函数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积性</a:t>
            </a:r>
            <a:r>
              <a:rPr lang="zh-CN" altLang="en-US" dirty="0" smtClean="0">
                <a:solidFill>
                  <a:srgbClr val="FF0000"/>
                </a:solidFill>
              </a:rPr>
              <a:t>函数：</a:t>
            </a:r>
            <a:r>
              <a:rPr lang="zh-CN" altLang="en-US" dirty="0" smtClean="0">
                <a:solidFill>
                  <a:schemeClr val="tx1"/>
                </a:solidFill>
              </a:rPr>
              <a:t>如果算术函数</a:t>
            </a:r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r>
              <a:rPr lang="zh-CN" altLang="en-US" dirty="0" smtClean="0">
                <a:solidFill>
                  <a:schemeClr val="tx1"/>
                </a:solidFill>
              </a:rPr>
              <a:t>满足对任意</a:t>
            </a:r>
            <a:r>
              <a:rPr lang="zh-CN" altLang="en-US" dirty="0" smtClean="0">
                <a:solidFill>
                  <a:srgbClr val="FF0000"/>
                </a:solidFill>
              </a:rPr>
              <a:t>两个互素的正整数</a:t>
            </a:r>
            <a:r>
              <a:rPr lang="en-US" altLang="zh-CN" dirty="0" smtClean="0">
                <a:solidFill>
                  <a:schemeClr val="tx1"/>
                </a:solidFill>
              </a:rPr>
              <a:t>x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y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>
                <a:solidFill>
                  <a:schemeClr val="tx1"/>
                </a:solidFill>
              </a:rPr>
              <a:t>有</a:t>
            </a:r>
            <a:r>
              <a:rPr lang="en-US" altLang="zh-CN" dirty="0" smtClean="0">
                <a:solidFill>
                  <a:schemeClr val="tx1"/>
                </a:solidFill>
              </a:rPr>
              <a:t>F(</a:t>
            </a:r>
            <a:r>
              <a:rPr lang="en-US" altLang="zh-CN" dirty="0" err="1" smtClean="0">
                <a:solidFill>
                  <a:schemeClr val="tx1"/>
                </a:solidFill>
              </a:rPr>
              <a:t>xy</a:t>
            </a:r>
            <a:r>
              <a:rPr lang="en-US" altLang="zh-CN" dirty="0" smtClean="0">
                <a:solidFill>
                  <a:schemeClr val="tx1"/>
                </a:solidFill>
              </a:rPr>
              <a:t>) = F(x)F(y)</a:t>
            </a:r>
            <a:r>
              <a:rPr lang="zh-CN" altLang="en-US" dirty="0" smtClean="0">
                <a:solidFill>
                  <a:schemeClr val="tx1"/>
                </a:solidFill>
              </a:rPr>
              <a:t>，则称算数函数</a:t>
            </a:r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zh-CN" altLang="en-US" dirty="0" smtClean="0">
                <a:solidFill>
                  <a:srgbClr val="FF0000"/>
                </a:solidFill>
              </a:rPr>
              <a:t>积性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乘性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完全积性</a:t>
            </a:r>
            <a:r>
              <a:rPr lang="zh-CN" altLang="en-US" dirty="0" smtClean="0">
                <a:solidFill>
                  <a:srgbClr val="FF0000"/>
                </a:solidFill>
              </a:rPr>
              <a:t>函数：</a:t>
            </a:r>
            <a:r>
              <a:rPr lang="zh-CN" altLang="en-US" dirty="0" smtClean="0">
                <a:solidFill>
                  <a:schemeClr val="tx1"/>
                </a:solidFill>
              </a:rPr>
              <a:t>如果算数函数对于</a:t>
            </a:r>
            <a:r>
              <a:rPr lang="zh-CN" altLang="en-US" dirty="0" smtClean="0">
                <a:solidFill>
                  <a:srgbClr val="FF0000"/>
                </a:solidFill>
              </a:rPr>
              <a:t>任意两个正整数</a:t>
            </a:r>
            <a:r>
              <a:rPr lang="en-US" altLang="zh-CN" dirty="0" smtClean="0">
                <a:solidFill>
                  <a:schemeClr val="tx1"/>
                </a:solidFill>
              </a:rPr>
              <a:t>x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y</a:t>
            </a:r>
            <a:r>
              <a:rPr lang="zh-CN" altLang="en-US" dirty="0" smtClean="0">
                <a:solidFill>
                  <a:schemeClr val="tx1"/>
                </a:solidFill>
              </a:rPr>
              <a:t>，满足</a:t>
            </a:r>
            <a:r>
              <a:rPr lang="en-US" altLang="zh-CN" dirty="0" smtClean="0">
                <a:solidFill>
                  <a:schemeClr val="tx1"/>
                </a:solidFill>
              </a:rPr>
              <a:t>F(</a:t>
            </a:r>
            <a:r>
              <a:rPr lang="en-US" altLang="zh-CN" dirty="0" err="1" smtClean="0">
                <a:solidFill>
                  <a:schemeClr val="tx1"/>
                </a:solidFill>
              </a:rPr>
              <a:t>xy</a:t>
            </a:r>
            <a:r>
              <a:rPr lang="en-US" altLang="zh-CN" dirty="0">
                <a:solidFill>
                  <a:schemeClr val="tx1"/>
                </a:solidFill>
              </a:rPr>
              <a:t>) = </a:t>
            </a:r>
            <a:r>
              <a:rPr lang="en-US" altLang="zh-CN" dirty="0" smtClean="0">
                <a:solidFill>
                  <a:schemeClr val="tx1"/>
                </a:solidFill>
              </a:rPr>
              <a:t>F(x)F(y)</a:t>
            </a:r>
            <a:r>
              <a:rPr lang="zh-CN" altLang="en-US" dirty="0" smtClean="0">
                <a:solidFill>
                  <a:schemeClr val="tx1"/>
                </a:solidFill>
              </a:rPr>
              <a:t>，则称算数函数</a:t>
            </a:r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r>
              <a:rPr lang="zh-CN" altLang="en-US" dirty="0" smtClean="0">
                <a:solidFill>
                  <a:schemeClr val="tx1"/>
                </a:solidFill>
              </a:rPr>
              <a:t>为</a:t>
            </a:r>
            <a:r>
              <a:rPr lang="zh-CN" altLang="en-US" dirty="0" smtClean="0">
                <a:solidFill>
                  <a:srgbClr val="FF0000"/>
                </a:solidFill>
              </a:rPr>
              <a:t>完全积性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乘性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函数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8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3.5</a:t>
            </a:r>
            <a:r>
              <a:rPr lang="zh-CN" altLang="en-US" dirty="0" smtClean="0"/>
              <a:t>积性函数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积性函数基础知识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定义在所有整数上的函数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积性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如果算术函数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满足对任意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两个互素的正整数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xy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= F(x)F(y)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，则称算数函数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完全积性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如果算数函数对于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任意两个正整数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xy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F(x)F(y)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，则称算数函数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完全积性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是一个积性函数，且对任意正整数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都有素因子分解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F(n) = 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 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93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</a:t>
            </a:r>
            <a:r>
              <a:rPr lang="zh-CN" altLang="en-US" dirty="0" smtClean="0"/>
              <a:t>欧拉函数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31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</a:t>
            </a:r>
            <a:r>
              <a:rPr lang="zh-CN" altLang="en-US" dirty="0" smtClean="0"/>
              <a:t>积性函数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欧拉函数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定义为不超过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的正整数个数，记作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都分别和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互素的正整数个数为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4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4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</a:t>
            </a:r>
            <a:r>
              <a:rPr lang="zh-CN" altLang="en-US" dirty="0" smtClean="0"/>
              <a:t>积性函数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欧拉函数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定义为不超过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的正整数个数，记作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都分别和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互素的正整数个数为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4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，反之也成立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3.6</a:t>
            </a:r>
            <a:r>
              <a:rPr lang="zh-CN" altLang="en-US" dirty="0" smtClean="0"/>
              <a:t>积性函数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欧拉函数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欧拉函数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定义为不超过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的正整数个数，记作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都分别和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互素的正整数个数为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4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p –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，反之也成立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说明</a:t>
                </a:r>
                <a:r>
                  <a:rPr lang="zh-CN" alt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对于</a:t>
                </a:r>
                <a:r>
                  <a:rPr lang="en-US" altLang="zh-CN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来说，由于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，则只有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zh-CN" alt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两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个因子。则易知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1~p – 1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这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 – 1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个数都没有</a:t>
                </a:r>
                <a:r>
                  <a:rPr lang="zh-CN" alt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公因子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1~p – 1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这</a:t>
                </a:r>
                <a:r>
                  <a:rPr lang="en-US" altLang="zh-CN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p – 1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个数都</a:t>
                </a:r>
                <a:r>
                  <a:rPr lang="zh-CN" altLang="en-US" dirty="0" smtClean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，自然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p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          对于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来说，小于等于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不互素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的数为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，这些数一共有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个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，则小于等于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的数的个数为总数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减去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80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402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欧拉函数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定义为不超过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的正整数个数，记作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比如：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都分别和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，即与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互素的正整数个数为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4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的正整数，则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偶数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是正整数，则有：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n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40236"/>
              </a:xfrm>
              <a:blipFill rotWithShape="0">
                <a:blip r:embed="rId2"/>
                <a:stretch>
                  <a:fillRect l="-567" t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7334" y="5579889"/>
                <a:ext cx="4287328" cy="461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(3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的推论：</a:t>
                </a:r>
                <a:r>
                  <a:rPr lang="zh-CN" altLang="en-US" dirty="0" smtClean="0"/>
                  <a:t>若</a:t>
                </a:r>
                <a:r>
                  <a:rPr lang="en-US" altLang="zh-CN" dirty="0" smtClean="0"/>
                  <a:t>n</a:t>
                </a:r>
                <a:r>
                  <a:rPr lang="zh-CN" altLang="en-US" dirty="0" smtClean="0"/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偶数</a:t>
                </a:r>
                <a:r>
                  <a:rPr lang="zh-CN" altLang="en-US" dirty="0" smtClean="0"/>
                  <a:t>，则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579889"/>
                <a:ext cx="4287328" cy="461473"/>
              </a:xfrm>
              <a:prstGeom prst="rect">
                <a:avLst/>
              </a:prstGeom>
              <a:blipFill rotWithShape="0">
                <a:blip r:embed="rId3"/>
                <a:stretch>
                  <a:fillRect l="-1138" t="-1316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968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+ 0</a:t>
                </a:r>
              </a:p>
              <a:p>
                <a:r>
                  <a:rPr lang="zh-CN" altLang="en-US" dirty="0"/>
                  <a:t>此时最大公约数就是</a:t>
                </a:r>
                <a:endParaRPr lang="en-US" altLang="zh-CN" dirty="0"/>
              </a:p>
              <a:p>
                <a:r>
                  <a:rPr lang="zh-CN" altLang="en-US" dirty="0"/>
                  <a:t>最后一个等式</a:t>
                </a:r>
                <a:r>
                  <a:rPr lang="zh-CN" altLang="en-US" dirty="0" smtClean="0"/>
                  <a:t>中除数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2030" t="-1847" r="-1269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4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如何求解欧拉函数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处的函数值呢？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751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如何求解欧拉函数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处的函数值呢？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的素因子分解，则有：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上式给出了求解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的一般方法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93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如何求解欧拉函数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处的函数值呢？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的素因子分解，则有：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上式给出了求解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的一般方法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5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如何求解欧拉函数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处的函数值呢？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的素因子分解，则有：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上式给出了求解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的一般方法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则可将原式化简得：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42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如何求解欧拉函数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处的函数值呢？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的素因子分解，则有：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上式给出了求解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的一般方法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证明：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且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则可将原式化简得：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将上式中每个括号中的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提出来得到：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59947" y="5900759"/>
                <a:ext cx="698595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(1 -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(1 -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 smtClean="0"/>
                  <a:t>(1 -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/>
                  <a:t>将</a:t>
                </a:r>
                <a:r>
                  <a:rPr lang="en-US" altLang="zh-CN" dirty="0" smtClean="0"/>
                  <a:t>n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代入到</m:t>
                    </m:r>
                  </m:oMath>
                </a14:m>
                <a:r>
                  <a:rPr lang="zh-CN" altLang="en-US" dirty="0" smtClean="0"/>
                  <a:t>上式，即可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证明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原命题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9947" y="5900759"/>
                <a:ext cx="6985951" cy="646331"/>
              </a:xfrm>
              <a:prstGeom prst="rect">
                <a:avLst/>
              </a:prstGeom>
              <a:blipFill rotWithShape="0">
                <a:blip r:embed="rId3"/>
                <a:stretch>
                  <a:fillRect l="-785" t="-6604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71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现在有了求解欧拉函数值的公式，那么该如何具体实现呢？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8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现在有了求解欧拉函数值的公式，那么该如何具体实现呢？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由于在证明求解欧拉函数值公式的时候使用了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，所以可以边分解素因子，边计算欧拉函数值，使用的算法就是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时介绍的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筛法</a:t>
            </a:r>
            <a:r>
              <a:rPr lang="zh-CN" altLang="en-US" dirty="0" smtClean="0">
                <a:solidFill>
                  <a:schemeClr val="tx1"/>
                </a:solidFill>
              </a:rPr>
              <a:t>。至于</a:t>
            </a:r>
            <a:r>
              <a:rPr lang="zh-CN" altLang="en-US" dirty="0" smtClean="0">
                <a:solidFill>
                  <a:srgbClr val="FF0000"/>
                </a:solidFill>
              </a:rPr>
              <a:t>递推求解</a:t>
            </a:r>
            <a:r>
              <a:rPr lang="zh-CN" altLang="en-US" dirty="0" smtClean="0">
                <a:solidFill>
                  <a:schemeClr val="tx1"/>
                </a:solidFill>
              </a:rPr>
              <a:t>算法，后面会详细介绍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1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现在有了求解欧拉函数值的公式，那么该如何具体实现呢？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由于在证明求解欧拉函数值公式的时候使用了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，所以可以边分解素因子，边计算欧拉函数值，使用的算法就是</a:t>
            </a:r>
            <a:r>
              <a:rPr lang="zh-CN" altLang="en-US" dirty="0" smtClean="0">
                <a:solidFill>
                  <a:srgbClr val="FF0000"/>
                </a:solidFill>
              </a:rPr>
              <a:t>素因子分解</a:t>
            </a:r>
            <a:r>
              <a:rPr lang="zh-CN" altLang="en-US" dirty="0" smtClean="0">
                <a:solidFill>
                  <a:schemeClr val="tx1"/>
                </a:solidFill>
              </a:rPr>
              <a:t>时介绍的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r>
              <a:rPr lang="zh-CN" altLang="en-US" dirty="0" smtClean="0">
                <a:solidFill>
                  <a:schemeClr val="tx1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筛法</a:t>
            </a:r>
            <a:r>
              <a:rPr lang="zh-CN" altLang="en-US" dirty="0" smtClean="0">
                <a:solidFill>
                  <a:schemeClr val="tx1"/>
                </a:solidFill>
              </a:rPr>
              <a:t>。至于</a:t>
            </a:r>
            <a:r>
              <a:rPr lang="zh-CN" altLang="en-US" dirty="0" smtClean="0">
                <a:solidFill>
                  <a:srgbClr val="FF0000"/>
                </a:solidFill>
              </a:rPr>
              <a:t>递推求解</a:t>
            </a:r>
            <a:r>
              <a:rPr lang="zh-CN" altLang="en-US" dirty="0" smtClean="0">
                <a:solidFill>
                  <a:schemeClr val="tx1"/>
                </a:solidFill>
              </a:rPr>
              <a:t>算法，后面会详细介绍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常用方法：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</a:rPr>
              <a:t>试除法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筛法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3.</a:t>
            </a:r>
            <a:r>
              <a:rPr lang="zh-CN" altLang="en-US" dirty="0" smtClean="0">
                <a:solidFill>
                  <a:schemeClr val="tx1"/>
                </a:solidFill>
              </a:rPr>
              <a:t>递推求解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重要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52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508724" cy="4337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186058" y="1930400"/>
            <a:ext cx="54617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这是使用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r>
              <a:rPr lang="zh-CN" altLang="en-US" dirty="0" smtClean="0"/>
              <a:t>求解在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处的欧拉函数</a:t>
            </a:r>
            <a:endParaRPr lang="en-US" altLang="zh-CN" dirty="0" smtClean="0"/>
          </a:p>
          <a:p>
            <a:r>
              <a:rPr lang="zh-CN" altLang="en-US" dirty="0" smtClean="0"/>
              <a:t>值的代码。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想一下，代码中为什么会有</a:t>
            </a:r>
            <a:r>
              <a:rPr lang="en-US" altLang="zh-CN" dirty="0" err="1" smtClean="0">
                <a:solidFill>
                  <a:srgbClr val="FF0000"/>
                </a:solidFill>
              </a:rPr>
              <a:t>ans</a:t>
            </a:r>
            <a:r>
              <a:rPr lang="en-US" altLang="zh-CN" dirty="0" smtClean="0">
                <a:solidFill>
                  <a:srgbClr val="FF0000"/>
                </a:solidFill>
              </a:rPr>
              <a:t> -= </a:t>
            </a:r>
            <a:r>
              <a:rPr lang="en-US" altLang="zh-CN" dirty="0" err="1" smtClean="0">
                <a:solidFill>
                  <a:srgbClr val="FF0000"/>
                </a:solidFill>
              </a:rPr>
              <a:t>ans</a:t>
            </a:r>
            <a:r>
              <a:rPr lang="en-US" altLang="zh-CN" dirty="0" smtClean="0">
                <a:solidFill>
                  <a:srgbClr val="FF0000"/>
                </a:solidFill>
              </a:rPr>
              <a:t> / 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zh-CN" altLang="en-US" dirty="0" smtClean="0">
                <a:solidFill>
                  <a:srgbClr val="FF0000"/>
                </a:solidFill>
              </a:rPr>
              <a:t>这个式子？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508724" cy="433705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186058" y="1930400"/>
                <a:ext cx="5461752" cy="4289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这是使用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试除法</a:t>
                </a:r>
                <a:r>
                  <a:rPr lang="zh-CN" altLang="en-US" dirty="0" smtClean="0"/>
                  <a:t>求解在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处的欧拉函数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值的代码。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想一下，代码中为什么会有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ans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-=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ans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/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这个式子？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可知求解欧拉函数的公式为：</a:t>
                </a:r>
                <a:endParaRPr lang="en-US" altLang="zh-CN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/>
                  <a:t> = 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 smtClean="0"/>
                  <a:t>则先令</a:t>
                </a:r>
                <a:r>
                  <a:rPr lang="en-US" altLang="zh-CN" dirty="0" err="1" smtClean="0"/>
                  <a:t>ans</a:t>
                </a:r>
                <a:r>
                  <a:rPr lang="en-US" altLang="zh-CN" dirty="0" smtClean="0"/>
                  <a:t> = n</a:t>
                </a:r>
                <a:r>
                  <a:rPr lang="zh-CN" altLang="en-US" dirty="0" smtClean="0"/>
                  <a:t>，然后从小到大找到所有的素数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，假设此时找的素数是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，则将</a:t>
                </a:r>
                <a:r>
                  <a:rPr lang="en-US" altLang="zh-CN" dirty="0" err="1" smtClean="0"/>
                  <a:t>ans</a:t>
                </a:r>
                <a:r>
                  <a:rPr lang="zh-CN" altLang="en-US" dirty="0"/>
                  <a:t>乘上</a:t>
                </a:r>
                <a:r>
                  <a:rPr lang="en-US" altLang="zh-CN" dirty="0"/>
                  <a:t>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 smtClean="0"/>
                  <a:t>即：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/>
                  <a:t>a</a:t>
                </a:r>
                <a:r>
                  <a:rPr lang="en-US" altLang="zh-CN" dirty="0" err="1" smtClean="0"/>
                  <a:t>ns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(1 -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) = </a:t>
                </a:r>
                <a:r>
                  <a:rPr lang="en-US" altLang="zh-CN" dirty="0" err="1" smtClean="0"/>
                  <a:t>ans</a:t>
                </a:r>
                <a:r>
                  <a:rPr lang="en-US" altLang="zh-CN" dirty="0" smtClean="0"/>
                  <a:t> – </a:t>
                </a:r>
                <a:r>
                  <a:rPr lang="en-US" altLang="zh-CN" dirty="0" err="1" smtClean="0"/>
                  <a:t>ans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将</a:t>
                </a:r>
                <a:r>
                  <a:rPr lang="zh-CN" altLang="en-US" dirty="0"/>
                  <a:t>此时</a:t>
                </a:r>
                <a:r>
                  <a:rPr lang="zh-CN" altLang="en-US" dirty="0" smtClean="0"/>
                  <a:t>的值赋给</a:t>
                </a:r>
                <a:r>
                  <a:rPr lang="en-US" altLang="zh-CN" dirty="0" err="1" smtClean="0"/>
                  <a:t>ans</a:t>
                </a:r>
                <a:r>
                  <a:rPr lang="zh-CN" altLang="en-US" dirty="0" smtClean="0"/>
                  <a:t>，即：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 smtClean="0"/>
                  <a:t>ans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= ans – </a:t>
                </a:r>
                <a:r>
                  <a:rPr lang="en-US" altLang="zh-CN" dirty="0" err="1"/>
                  <a:t>ans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⟺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ans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-= ans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然后重复上面的过程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058" y="1930400"/>
                <a:ext cx="5461752" cy="4289379"/>
              </a:xfrm>
              <a:prstGeom prst="rect">
                <a:avLst/>
              </a:prstGeom>
              <a:blipFill rotWithShape="0">
                <a:blip r:embed="rId3"/>
                <a:stretch>
                  <a:fillRect l="-1004" t="-1138" r="-223" b="-1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337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+ 0</a:t>
                </a:r>
              </a:p>
              <a:p>
                <a:r>
                  <a:rPr lang="zh-CN" altLang="en-US" dirty="0"/>
                  <a:t>此时最大公约数就是</a:t>
                </a:r>
                <a:endParaRPr lang="en-US" altLang="zh-CN" dirty="0"/>
              </a:p>
              <a:p>
                <a:r>
                  <a:rPr lang="zh-CN" altLang="en-US" dirty="0"/>
                  <a:t>最后一个等式</a:t>
                </a:r>
                <a:r>
                  <a:rPr lang="zh-CN" altLang="en-US" dirty="0" smtClean="0"/>
                  <a:t>中除数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2030" t="-1847" r="-1269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60924" y="3715291"/>
                <a:ext cx="595547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思考：</a:t>
                </a:r>
                <a:r>
                  <a:rPr lang="zh-CN" altLang="en-US" dirty="0" smtClean="0"/>
                  <a:t>该算法需要进行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带余除法</a:t>
                </a:r>
                <a:r>
                  <a:rPr lang="zh-CN" altLang="en-US" dirty="0" smtClean="0"/>
                  <a:t>，显然需要保证输入参数</a:t>
                </a:r>
                <a:endParaRPr lang="en-US" altLang="zh-CN" dirty="0" smtClean="0"/>
              </a:p>
              <a:p>
                <a:r>
                  <a:rPr lang="en-US" altLang="zh-CN" dirty="0"/>
                  <a:t>a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/>
                  <a:t> b</a:t>
                </a:r>
                <a:r>
                  <a:rPr lang="zh-CN" altLang="en-US" dirty="0" smtClean="0"/>
                  <a:t>，那么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如果输入参数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会发生什么？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24" y="3715291"/>
                <a:ext cx="595547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921" t="-3774" r="-102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052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61453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330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7334" y="5900758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这是使用</a:t>
            </a:r>
            <a:r>
              <a:rPr lang="zh-CN" altLang="en-US" dirty="0" smtClean="0">
                <a:solidFill>
                  <a:srgbClr val="FF0000"/>
                </a:solidFill>
              </a:rPr>
              <a:t>筛法</a:t>
            </a:r>
            <a:r>
              <a:rPr lang="zh-CN" altLang="en-US" dirty="0" smtClean="0"/>
              <a:t>求解欧拉函数值的代码。基本上和</a:t>
            </a:r>
            <a:endParaRPr lang="en-US" altLang="zh-CN" dirty="0" smtClean="0"/>
          </a:p>
          <a:p>
            <a:r>
              <a:rPr lang="zh-CN" altLang="en-US" dirty="0" smtClean="0"/>
              <a:t>前面使用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r>
              <a:rPr lang="zh-CN" altLang="en-US" dirty="0" smtClean="0"/>
              <a:t>的代码一样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285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如果遇到</a:t>
            </a:r>
            <a:r>
              <a:rPr lang="zh-CN" altLang="en-US" dirty="0" smtClean="0">
                <a:solidFill>
                  <a:srgbClr val="FF0000"/>
                </a:solidFill>
              </a:rPr>
              <a:t>需要重复求解</a:t>
            </a:r>
            <a:r>
              <a:rPr lang="zh-CN" altLang="en-US" dirty="0" smtClean="0">
                <a:solidFill>
                  <a:schemeClr val="tx1"/>
                </a:solidFill>
              </a:rPr>
              <a:t>欧拉函数值的问题时，就需要打欧拉函数值表。可以使用前面介绍的试除法和筛法打表，但是直接使用</a:t>
            </a:r>
            <a:r>
              <a:rPr lang="zh-CN" altLang="en-US" dirty="0" smtClean="0">
                <a:solidFill>
                  <a:srgbClr val="FF0000"/>
                </a:solidFill>
              </a:rPr>
              <a:t>递推的算法实现</a:t>
            </a:r>
            <a:r>
              <a:rPr lang="zh-CN" altLang="en-US" dirty="0" smtClean="0">
                <a:solidFill>
                  <a:schemeClr val="tx1"/>
                </a:solidFill>
              </a:rPr>
              <a:t>不仅效率更高，而且代码量也少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29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如果遇到</a:t>
            </a:r>
            <a:r>
              <a:rPr lang="zh-CN" altLang="en-US" dirty="0" smtClean="0">
                <a:solidFill>
                  <a:srgbClr val="FF0000"/>
                </a:solidFill>
              </a:rPr>
              <a:t>需要重复求解</a:t>
            </a:r>
            <a:r>
              <a:rPr lang="zh-CN" altLang="en-US" dirty="0" smtClean="0">
                <a:solidFill>
                  <a:schemeClr val="tx1"/>
                </a:solidFill>
              </a:rPr>
              <a:t>欧拉函数值的问题时，就需要打欧拉函数值表。可以使用前面介绍的试除法和筛法打表，但是直接使用</a:t>
            </a:r>
            <a:r>
              <a:rPr lang="zh-CN" altLang="en-US" dirty="0" smtClean="0">
                <a:solidFill>
                  <a:srgbClr val="FF0000"/>
                </a:solidFill>
              </a:rPr>
              <a:t>递推的算法实现</a:t>
            </a:r>
            <a:r>
              <a:rPr lang="zh-CN" altLang="en-US" dirty="0" smtClean="0">
                <a:solidFill>
                  <a:schemeClr val="tx1"/>
                </a:solidFill>
              </a:rPr>
              <a:t>不仅效率更高，而且代码量也少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递推求解的思想是：</a:t>
            </a:r>
            <a:r>
              <a:rPr lang="zh-CN" altLang="en-US" dirty="0" smtClean="0">
                <a:solidFill>
                  <a:schemeClr val="tx1"/>
                </a:solidFill>
              </a:rPr>
              <a:t>先给每个数的欧拉函数值赋上</a:t>
            </a:r>
            <a:r>
              <a:rPr lang="zh-CN" altLang="en-US" dirty="0" smtClean="0">
                <a:solidFill>
                  <a:srgbClr val="FF0000"/>
                </a:solidFill>
              </a:rPr>
              <a:t>自身值</a:t>
            </a:r>
            <a:r>
              <a:rPr lang="zh-CN" altLang="en-US" dirty="0" smtClean="0">
                <a:solidFill>
                  <a:schemeClr val="tx1"/>
                </a:solidFill>
              </a:rPr>
              <a:t>，然后通过其素因子将欧拉函数值缩小，当其素因子都被处理后，就得到</a:t>
            </a:r>
            <a:r>
              <a:rPr lang="zh-CN" altLang="en-US" dirty="0">
                <a:solidFill>
                  <a:schemeClr val="tx1"/>
                </a:solidFill>
              </a:rPr>
              <a:t>了</a:t>
            </a:r>
            <a:r>
              <a:rPr lang="zh-CN" altLang="en-US" dirty="0" smtClean="0">
                <a:solidFill>
                  <a:schemeClr val="tx1"/>
                </a:solidFill>
              </a:rPr>
              <a:t>最终的结果，这个过程仔细一想和试除法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或筛法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求解过程是一样的。递推求解效率更好一些是</a:t>
            </a:r>
            <a:r>
              <a:rPr lang="zh-CN" altLang="en-US" dirty="0" smtClean="0">
                <a:solidFill>
                  <a:srgbClr val="FF0000"/>
                </a:solidFill>
              </a:rPr>
              <a:t>因为能够将具有相同素因子的数的欧拉函数值同时修改</a:t>
            </a:r>
            <a:r>
              <a:rPr lang="zh-CN" altLang="en-US" dirty="0" smtClean="0">
                <a:solidFill>
                  <a:schemeClr val="tx1"/>
                </a:solidFill>
              </a:rPr>
              <a:t>，而不需要像试除法那样对于每个数</a:t>
            </a:r>
            <a:r>
              <a:rPr lang="zh-CN" altLang="en-US" dirty="0" smtClean="0">
                <a:solidFill>
                  <a:srgbClr val="FF0000"/>
                </a:solidFill>
              </a:rPr>
              <a:t>独立修改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</a:rPr>
              <a:t>独立修改</a:t>
            </a:r>
            <a:r>
              <a:rPr lang="zh-CN" altLang="en-US" dirty="0" smtClean="0">
                <a:solidFill>
                  <a:schemeClr val="tx1"/>
                </a:solidFill>
              </a:rPr>
              <a:t>肯定会增加额外的查找素因子的开销，自然会慢不少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05585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2919" y="1930400"/>
                <a:ext cx="3905236" cy="24327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表示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处的欧拉函数值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第一个循环</a:t>
                </a:r>
                <a:r>
                  <a:rPr lang="zh-CN" altLang="en-US" dirty="0" smtClean="0"/>
                  <a:t>先将所有数的欧拉函数值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置为这个数本身。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第二个循环</a:t>
                </a:r>
                <a:r>
                  <a:rPr lang="zh-CN" altLang="en-US" dirty="0" smtClean="0"/>
                  <a:t>将所有的偶数的欧拉函数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值除以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，这是因为由前面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可知，如此操作可以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将问题的规模缩小。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919" y="1930400"/>
                <a:ext cx="3905236" cy="2432782"/>
              </a:xfrm>
              <a:prstGeom prst="rect">
                <a:avLst/>
              </a:prstGeom>
              <a:blipFill rotWithShape="0">
                <a:blip r:embed="rId3"/>
                <a:stretch>
                  <a:fillRect l="-1406" t="-2005" r="-781" b="-3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53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05585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2919" y="1930400"/>
                <a:ext cx="4278735" cy="492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表示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处的欧拉函数值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第一个循环</a:t>
                </a:r>
                <a:r>
                  <a:rPr lang="zh-CN" altLang="en-US" dirty="0" smtClean="0"/>
                  <a:t>先将所有数的欧拉函数值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置为这个数本身。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第二个循环</a:t>
                </a:r>
                <a:r>
                  <a:rPr lang="zh-CN" altLang="en-US" dirty="0" smtClean="0"/>
                  <a:t>将所有的偶数的欧拉函数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值除以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，这是因为由前面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可知，如此操作可以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将问题的规模缩小。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由于若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– 1</a:t>
                </a:r>
                <a:r>
                  <a:rPr lang="zh-CN" altLang="en-US" dirty="0" smtClean="0"/>
                  <a:t>，则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一定是素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数，如果在第三个循环过程中遇到欧拉</a:t>
                </a:r>
                <a:endParaRPr lang="en-US" altLang="zh-CN" dirty="0" smtClean="0"/>
              </a:p>
              <a:p>
                <a:r>
                  <a:rPr lang="zh-CN" altLang="en-US" dirty="0"/>
                  <a:t>函数</a:t>
                </a:r>
                <a:r>
                  <a:rPr lang="zh-CN" altLang="en-US" dirty="0" smtClean="0"/>
                  <a:t>值等于自身的情况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即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==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 smtClean="0"/>
                  <a:t>，则说明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，按照前面介绍的</a:t>
                </a:r>
                <a:r>
                  <a:rPr lang="zh-CN" altLang="en-US" dirty="0"/>
                  <a:t>过程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将当前数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的欧拉函数值进行如下修改：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 </a:t>
                </a:r>
                <a:r>
                  <a:rPr lang="en-US" altLang="zh-CN" dirty="0" err="1" smtClean="0"/>
                  <a:t>euerl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– 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/ </a:t>
                </a:r>
                <a:r>
                  <a:rPr lang="en-US" altLang="zh-CN" dirty="0" err="1" smtClean="0"/>
                  <a:t>i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并且将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的所有倍数</a:t>
                </a:r>
                <a:r>
                  <a:rPr lang="en-US" altLang="zh-CN" dirty="0" smtClean="0"/>
                  <a:t>j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都含有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个素因子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的欧拉函数值也进行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同样的修改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919" y="1930400"/>
                <a:ext cx="4278735" cy="4925772"/>
              </a:xfrm>
              <a:prstGeom prst="rect">
                <a:avLst/>
              </a:prstGeom>
              <a:blipFill rotWithShape="0">
                <a:blip r:embed="rId3"/>
                <a:stretch>
                  <a:fillRect l="-1282" t="-990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9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05585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2919" y="1930400"/>
                <a:ext cx="4278735" cy="49257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表示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处的欧拉函数值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第一个循环</a:t>
                </a:r>
                <a:r>
                  <a:rPr lang="zh-CN" altLang="en-US" dirty="0" smtClean="0"/>
                  <a:t>先将所有数的欧拉函数值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置为这个数本身。</a:t>
                </a:r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第二个循环</a:t>
                </a:r>
                <a:r>
                  <a:rPr lang="zh-CN" altLang="en-US" dirty="0" smtClean="0"/>
                  <a:t>将所有的偶数的欧拉函数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值除以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，这是因为由前面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推论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zh-CN" altLang="en-US" dirty="0" smtClean="0"/>
                  <a:t>可知，如此操作可以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将问题的规模缩小。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由于若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– 1</a:t>
                </a:r>
                <a:r>
                  <a:rPr lang="zh-CN" altLang="en-US" dirty="0" smtClean="0"/>
                  <a:t>，则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一定是素</a:t>
                </a:r>
                <a:endParaRPr lang="en-US" altLang="zh-CN" dirty="0" smtClean="0"/>
              </a:p>
              <a:p>
                <a:r>
                  <a:rPr lang="zh-CN" altLang="en-US" dirty="0" smtClean="0"/>
                  <a:t>数，如果在第三个循环过程中遇到欧拉</a:t>
                </a:r>
                <a:endParaRPr lang="en-US" altLang="zh-CN" dirty="0" smtClean="0"/>
              </a:p>
              <a:p>
                <a:r>
                  <a:rPr lang="zh-CN" altLang="en-US" dirty="0"/>
                  <a:t>函数</a:t>
                </a:r>
                <a:r>
                  <a:rPr lang="zh-CN" altLang="en-US" dirty="0" smtClean="0"/>
                  <a:t>值等于自身的情况</a:t>
                </a:r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即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== 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)</a:t>
                </a:r>
              </a:p>
              <a:p>
                <a:r>
                  <a:rPr lang="zh-CN" altLang="en-US" dirty="0" smtClean="0"/>
                  <a:t>，则说明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，按照前面介绍的</a:t>
                </a:r>
                <a:r>
                  <a:rPr lang="zh-CN" altLang="en-US" dirty="0"/>
                  <a:t>过程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将当前数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的欧拉函数值进行如下修改：</a:t>
                </a:r>
                <a:endParaRPr lang="en-US" altLang="zh-CN" dirty="0" smtClean="0"/>
              </a:p>
              <a:p>
                <a:pPr algn="ctr"/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 </a:t>
                </a:r>
                <a:r>
                  <a:rPr lang="en-US" altLang="zh-CN" dirty="0" err="1" smtClean="0"/>
                  <a:t>euerl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– 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/ </a:t>
                </a:r>
                <a:r>
                  <a:rPr lang="en-US" altLang="zh-CN" dirty="0" err="1" smtClean="0"/>
                  <a:t>i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并且将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的所有倍数</a:t>
                </a:r>
                <a:r>
                  <a:rPr lang="en-US" altLang="zh-CN" dirty="0" smtClean="0"/>
                  <a:t>j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都含有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个素因子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的欧拉函数值也进行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同样的修改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919" y="1930400"/>
                <a:ext cx="4278735" cy="4925772"/>
              </a:xfrm>
              <a:prstGeom prst="rect">
                <a:avLst/>
              </a:prstGeom>
              <a:blipFill rotWithShape="0">
                <a:blip r:embed="rId3"/>
                <a:stretch>
                  <a:fillRect l="-1282" t="-990" b="-1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7334" y="5856696"/>
                <a:ext cx="48061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想想，为什么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当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euler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[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] ==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即等于自身时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就是素数？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(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2)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856696"/>
                <a:ext cx="480612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014" t="-7547" r="-50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891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05585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582919" y="1930400"/>
                <a:ext cx="4980851" cy="288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首先所有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偶数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已经在前面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循环中除以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了，所以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!= </a:t>
                </a:r>
                <a:r>
                  <a:rPr lang="en-US" altLang="zh-CN" dirty="0" err="1" smtClean="0"/>
                  <a:t>i</a:t>
                </a:r>
                <a:r>
                  <a:rPr lang="zh-CN" altLang="en-US" dirty="0"/>
                  <a:t>。</a:t>
                </a:r>
                <a:r>
                  <a:rPr lang="zh-CN" altLang="en-US" dirty="0" smtClean="0"/>
                  <a:t>而剩下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的奇数中，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合数奇数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一定是其一个小于等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rad>
                  </m:oMath>
                </a14:m>
                <a:r>
                  <a:rPr lang="zh-CN" altLang="en-US" dirty="0" smtClean="0"/>
                  <a:t>的一个素因子的倍数进而被修改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从小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到大判断的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。则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合数奇数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!= 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。则同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理可知最终剩下的素数奇数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在判断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</a:t>
                </a:r>
                <a:r>
                  <a:rPr lang="zh-CN" altLang="en-US" dirty="0" smtClean="0"/>
                  <a:t>是否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等于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之前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不会被修改</a:t>
                </a:r>
                <a:r>
                  <a:rPr lang="zh-CN" altLang="en-US" dirty="0" smtClean="0"/>
                  <a:t>，且其初值置为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，则表明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其</a:t>
                </a:r>
                <a:r>
                  <a:rPr lang="en-US" altLang="zh-CN" dirty="0" err="1" smtClean="0"/>
                  <a:t>euler</a:t>
                </a:r>
                <a:r>
                  <a:rPr lang="en-US" altLang="zh-CN" dirty="0" smtClean="0"/>
                  <a:t>[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] == 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。说明这个等式对于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奇数素数</a:t>
                </a:r>
                <a:r>
                  <a:rPr lang="zh-CN" altLang="en-US" dirty="0" smtClean="0"/>
                  <a:t>唯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一成立。当然唯一一个偶数素数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的欧拉函数值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已经在除以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时求出来了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919" y="1930400"/>
                <a:ext cx="4980851" cy="2886559"/>
              </a:xfrm>
              <a:prstGeom prst="rect">
                <a:avLst/>
              </a:prstGeom>
              <a:blipFill rotWithShape="0">
                <a:blip r:embed="rId3"/>
                <a:stretch>
                  <a:fillRect l="-1102" t="-1691" r="-245" b="-2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77334" y="5856696"/>
                <a:ext cx="480612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想想，为什么当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euler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[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] == </a:t>
                </a:r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即等于自身时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 err="1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就是素数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？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2)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5856696"/>
                <a:ext cx="4806124" cy="646331"/>
              </a:xfrm>
              <a:prstGeom prst="rect">
                <a:avLst/>
              </a:prstGeom>
              <a:blipFill rotWithShape="0">
                <a:blip r:embed="rId4"/>
                <a:stretch>
                  <a:fillRect l="-1014" t="-7547" r="-50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897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05585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337</a:t>
            </a:fld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2293" y="3790949"/>
            <a:ext cx="4196907" cy="5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30544" y="3315732"/>
            <a:ext cx="4869354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将这里改成</a:t>
            </a:r>
            <a:r>
              <a:rPr lang="en-US" altLang="zh-CN" dirty="0" smtClean="0"/>
              <a:t>for (long </a:t>
            </a:r>
            <a:r>
              <a:rPr lang="en-US" altLang="zh-CN" dirty="0" err="1" smtClean="0"/>
              <a:t>long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 2;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&lt; </a:t>
            </a:r>
            <a:r>
              <a:rPr lang="en-US" altLang="zh-CN" dirty="0" err="1" smtClean="0"/>
              <a:t>maxn</a:t>
            </a:r>
            <a:r>
              <a:rPr lang="en-US" altLang="zh-CN" dirty="0" smtClean="0"/>
              <a:t>;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++)</a:t>
            </a:r>
            <a:endParaRPr lang="zh-CN" altLang="en-US" dirty="0"/>
          </a:p>
        </p:txBody>
      </p:sp>
      <p:cxnSp>
        <p:nvCxnSpPr>
          <p:cNvPr id="12" name="直接连接符 11"/>
          <p:cNvCxnSpPr>
            <a:stCxn id="10" idx="1"/>
            <a:endCxn id="9" idx="7"/>
          </p:cNvCxnSpPr>
          <p:nvPr/>
        </p:nvCxnSpPr>
        <p:spPr>
          <a:xfrm flipH="1">
            <a:off x="4414577" y="3620532"/>
            <a:ext cx="1215967" cy="24434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8" idx="1"/>
          </p:cNvCxnSpPr>
          <p:nvPr/>
        </p:nvCxnSpPr>
        <p:spPr>
          <a:xfrm flipH="1" flipV="1">
            <a:off x="1504950" y="5381625"/>
            <a:ext cx="2857500" cy="100931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362450" y="6223924"/>
            <a:ext cx="3256700" cy="334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</a:t>
            </a:r>
            <a:r>
              <a:rPr lang="zh-CN" altLang="en-US" dirty="0" smtClean="0"/>
              <a:t>这里输出当前的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2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82919" y="1930400"/>
            <a:ext cx="4650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这样修改后和前面的没有本质的区别，只是</a:t>
            </a:r>
            <a:endParaRPr lang="en-US" altLang="zh-CN" dirty="0" smtClean="0"/>
          </a:p>
          <a:p>
            <a:r>
              <a:rPr lang="zh-CN" altLang="en-US" dirty="0" smtClean="0"/>
              <a:t>为了完整输出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的值</a:t>
            </a:r>
            <a:endParaRPr lang="en-US" altLang="zh-CN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再</a:t>
            </a:r>
            <a:r>
              <a:rPr lang="zh-CN" altLang="en-US" dirty="0"/>
              <a:t>延伸一下，</a:t>
            </a:r>
            <a:r>
              <a:rPr lang="zh-CN" altLang="en-US" dirty="0">
                <a:solidFill>
                  <a:srgbClr val="FF0000"/>
                </a:solidFill>
              </a:rPr>
              <a:t>能不能</a:t>
            </a:r>
            <a:r>
              <a:rPr lang="zh-CN" altLang="en-US" dirty="0" smtClean="0">
                <a:solidFill>
                  <a:srgbClr val="FF0000"/>
                </a:solidFill>
              </a:rPr>
              <a:t>想到每次输出的</a:t>
            </a:r>
            <a:r>
              <a:rPr lang="en-US" altLang="zh-CN" dirty="0" err="1" smtClean="0">
                <a:solidFill>
                  <a:srgbClr val="FF0000"/>
                </a:solidFill>
              </a:rPr>
              <a:t>euler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是已经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  <a:r>
              <a:rPr lang="zh-CN" altLang="en-US" dirty="0" smtClean="0">
                <a:solidFill>
                  <a:srgbClr val="FF0000"/>
                </a:solidFill>
              </a:rPr>
              <a:t>完成的？即意味着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每循环</a:t>
            </a:r>
            <a:r>
              <a:rPr lang="zh-CN" altLang="en-US" dirty="0" smtClean="0">
                <a:solidFill>
                  <a:srgbClr val="FF0000"/>
                </a:solidFill>
              </a:rPr>
              <a:t>一次，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就</a:t>
            </a:r>
            <a:r>
              <a:rPr lang="zh-CN" altLang="en-US" dirty="0">
                <a:solidFill>
                  <a:srgbClr val="FF0000"/>
                </a:solidFill>
              </a:rPr>
              <a:t>能够</a:t>
            </a:r>
            <a:r>
              <a:rPr lang="zh-CN" altLang="en-US" dirty="0" smtClean="0">
                <a:solidFill>
                  <a:srgbClr val="FF0000"/>
                </a:solidFill>
              </a:rPr>
              <a:t>确定当前</a:t>
            </a:r>
            <a:r>
              <a:rPr lang="en-US" altLang="zh-CN" dirty="0" err="1" smtClean="0">
                <a:solidFill>
                  <a:srgbClr val="FF0000"/>
                </a:solidFill>
              </a:rPr>
              <a:t>euler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r>
              <a:rPr lang="zh-CN" altLang="en-US" dirty="0" smtClean="0">
                <a:solidFill>
                  <a:srgbClr val="FF0000"/>
                </a:solidFill>
              </a:rPr>
              <a:t>的值？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99567" cy="4231066"/>
          </a:xfrm>
        </p:spPr>
      </p:pic>
    </p:spTree>
    <p:extLst>
      <p:ext uri="{BB962C8B-B14F-4D97-AF65-F5344CB8AC3E}">
        <p14:creationId xmlns:p14="http://schemas.microsoft.com/office/powerpoint/2010/main" val="87065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339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82919" y="1930400"/>
            <a:ext cx="49471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这样修改后和前面的没有本质的区别，只是</a:t>
            </a:r>
            <a:endParaRPr lang="en-US" altLang="zh-CN" dirty="0" smtClean="0"/>
          </a:p>
          <a:p>
            <a:r>
              <a:rPr lang="zh-CN" altLang="en-US" dirty="0" smtClean="0"/>
              <a:t>为了完整输出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的值</a:t>
            </a:r>
            <a:endParaRPr lang="en-US" altLang="zh-CN" dirty="0" smtClean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再</a:t>
            </a:r>
            <a:r>
              <a:rPr lang="zh-CN" altLang="en-US" dirty="0"/>
              <a:t>延伸一下，</a:t>
            </a:r>
            <a:r>
              <a:rPr lang="zh-CN" altLang="en-US" dirty="0">
                <a:solidFill>
                  <a:srgbClr val="FF0000"/>
                </a:solidFill>
              </a:rPr>
              <a:t>能不能</a:t>
            </a:r>
            <a:r>
              <a:rPr lang="zh-CN" altLang="en-US" dirty="0" smtClean="0">
                <a:solidFill>
                  <a:srgbClr val="FF0000"/>
                </a:solidFill>
              </a:rPr>
              <a:t>想到每次输出的</a:t>
            </a:r>
            <a:r>
              <a:rPr lang="en-US" altLang="zh-CN" dirty="0" err="1" smtClean="0">
                <a:solidFill>
                  <a:srgbClr val="FF0000"/>
                </a:solidFill>
              </a:rPr>
              <a:t>euler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是已经</a:t>
            </a:r>
            <a:r>
              <a:rPr lang="zh-CN" altLang="en-US" dirty="0">
                <a:solidFill>
                  <a:srgbClr val="FF0000"/>
                </a:solidFill>
              </a:rPr>
              <a:t>计算</a:t>
            </a:r>
            <a:r>
              <a:rPr lang="zh-CN" altLang="en-US" dirty="0" smtClean="0">
                <a:solidFill>
                  <a:srgbClr val="FF0000"/>
                </a:solidFill>
              </a:rPr>
              <a:t>完成的？即意味着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每循环</a:t>
            </a:r>
            <a:r>
              <a:rPr lang="zh-CN" altLang="en-US" dirty="0" smtClean="0">
                <a:solidFill>
                  <a:srgbClr val="FF0000"/>
                </a:solidFill>
              </a:rPr>
              <a:t>一次，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就</a:t>
            </a:r>
            <a:r>
              <a:rPr lang="zh-CN" altLang="en-US" dirty="0">
                <a:solidFill>
                  <a:srgbClr val="FF0000"/>
                </a:solidFill>
              </a:rPr>
              <a:t>能够</a:t>
            </a:r>
            <a:r>
              <a:rPr lang="zh-CN" altLang="en-US" dirty="0" smtClean="0">
                <a:solidFill>
                  <a:srgbClr val="FF0000"/>
                </a:solidFill>
              </a:rPr>
              <a:t>确定当前</a:t>
            </a:r>
            <a:r>
              <a:rPr lang="en-US" altLang="zh-CN" dirty="0" err="1" smtClean="0">
                <a:solidFill>
                  <a:srgbClr val="FF0000"/>
                </a:solidFill>
              </a:rPr>
              <a:t>euler</a:t>
            </a:r>
            <a:r>
              <a:rPr lang="en-US" altLang="zh-CN" dirty="0" smtClean="0">
                <a:solidFill>
                  <a:srgbClr val="FF0000"/>
                </a:solidFill>
              </a:rPr>
              <a:t>[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]</a:t>
            </a:r>
            <a:r>
              <a:rPr lang="zh-CN" altLang="en-US" dirty="0" smtClean="0">
                <a:solidFill>
                  <a:srgbClr val="FF0000"/>
                </a:solidFill>
              </a:rPr>
              <a:t>的值？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说明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zh-CN" altLang="en-US" dirty="0" smtClean="0"/>
              <a:t>若此时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 ==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，则说明此时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r>
              <a:rPr lang="zh-CN" altLang="en-US" dirty="0" smtClean="0"/>
              <a:t>素数，则经过一次修改后，当前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 =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– 1</a:t>
            </a:r>
          </a:p>
          <a:p>
            <a:r>
              <a:rPr lang="zh-CN" altLang="en-US" dirty="0" smtClean="0"/>
              <a:t>计算完成。若此时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 != 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，则说明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是合数</a:t>
            </a:r>
            <a:endParaRPr lang="en-US" altLang="zh-CN" dirty="0" smtClean="0"/>
          </a:p>
          <a:p>
            <a:r>
              <a:rPr lang="zh-CN" altLang="en-US" dirty="0" smtClean="0"/>
              <a:t>，此时其已经通过其所有的素因子修改完值了</a:t>
            </a:r>
            <a:endParaRPr lang="en-US" altLang="zh-CN" dirty="0" smtClean="0"/>
          </a:p>
          <a:p>
            <a:r>
              <a:rPr lang="zh-CN" altLang="en-US" dirty="0" smtClean="0"/>
              <a:t>，则说明此时</a:t>
            </a:r>
            <a:r>
              <a:rPr lang="en-US" altLang="zh-CN" dirty="0" err="1" smtClean="0"/>
              <a:t>euler</a:t>
            </a:r>
            <a:r>
              <a:rPr lang="en-US" altLang="zh-CN" dirty="0" smtClean="0"/>
              <a:t>[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]</a:t>
            </a:r>
            <a:r>
              <a:rPr lang="zh-CN" altLang="en-US" dirty="0" smtClean="0"/>
              <a:t>就是当前数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的欧拉函数值</a:t>
            </a:r>
            <a:endParaRPr lang="en-US" altLang="zh-CN" dirty="0" smtClean="0"/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999567" cy="4231066"/>
          </a:xfrm>
        </p:spPr>
      </p:pic>
    </p:spTree>
    <p:extLst>
      <p:ext uri="{BB962C8B-B14F-4D97-AF65-F5344CB8AC3E}">
        <p14:creationId xmlns:p14="http://schemas.microsoft.com/office/powerpoint/2010/main" val="3438314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+ 0</a:t>
                </a:r>
              </a:p>
              <a:p>
                <a:r>
                  <a:rPr lang="zh-CN" altLang="en-US" dirty="0"/>
                  <a:t>此时最大公约数就是</a:t>
                </a:r>
                <a:endParaRPr lang="en-US" altLang="zh-CN" dirty="0"/>
              </a:p>
              <a:p>
                <a:r>
                  <a:rPr lang="zh-CN" altLang="en-US" dirty="0"/>
                  <a:t>最后一个等式</a:t>
                </a:r>
                <a:r>
                  <a:rPr lang="zh-CN" altLang="en-US" dirty="0" smtClean="0"/>
                  <a:t>中除数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2030" t="-1847" r="-1269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60924" y="3715291"/>
                <a:ext cx="6317755" cy="20313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思考：</a:t>
                </a:r>
                <a:r>
                  <a:rPr lang="zh-CN" altLang="en-US" dirty="0" smtClean="0"/>
                  <a:t>该算法需要进行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带余除法</a:t>
                </a:r>
                <a:r>
                  <a:rPr lang="zh-CN" altLang="en-US" dirty="0" smtClean="0"/>
                  <a:t>，显然需要保证输入参数</a:t>
                </a:r>
                <a:endParaRPr lang="en-US" altLang="zh-CN" dirty="0" smtClean="0"/>
              </a:p>
              <a:p>
                <a:r>
                  <a:rPr lang="en-US" altLang="zh-CN" dirty="0"/>
                  <a:t>a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altLang="zh-CN" dirty="0" smtClean="0"/>
                  <a:t> b</a:t>
                </a:r>
                <a:r>
                  <a:rPr lang="zh-CN" altLang="en-US" dirty="0" smtClean="0"/>
                  <a:t>，那么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如果输入参数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会发生什么？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，则该算法的第一步其实将两个数进行交换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r>
                  <a:rPr lang="zh-CN" altLang="en-US" dirty="0" smtClean="0">
                    <a:solidFill>
                      <a:schemeClr val="tx1"/>
                    </a:solidFill>
                  </a:rPr>
                  <a:t>，这是因为</a:t>
                </a:r>
                <a:r>
                  <a:rPr lang="en-US" altLang="zh-CN" dirty="0"/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，则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除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的商为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，余数为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。在下次计算时</a:t>
                </a:r>
                <a:endParaRPr lang="en-US" altLang="zh-CN" dirty="0" smtClean="0"/>
              </a:p>
              <a:p>
                <a:r>
                  <a:rPr lang="zh-CN" altLang="en-US" dirty="0" smtClean="0"/>
                  <a:t>，</a:t>
                </a:r>
                <a:r>
                  <a:rPr lang="zh-CN" altLang="en-US" dirty="0"/>
                  <a:t>当前的除数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会</a:t>
                </a:r>
                <a:r>
                  <a:rPr lang="zh-CN" altLang="en-US" dirty="0" smtClean="0"/>
                  <a:t>成为被除数，当前的余数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会成为除数，进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而可以看做是交换了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这两个数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24" y="3715291"/>
                <a:ext cx="6317755" cy="2031325"/>
              </a:xfrm>
              <a:prstGeom prst="rect">
                <a:avLst/>
              </a:prstGeom>
              <a:blipFill rotWithShape="0">
                <a:blip r:embed="rId5"/>
                <a:stretch>
                  <a:fillRect l="-869" t="-1198" r="-97" b="-38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029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91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如果能够知道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的个数，则将其乘以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累加起来就是答案。而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后者的个数是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则所有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9811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如果能够知道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的个数，则将其乘以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累加起来就是答案。而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后者的个数是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则所有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具体实现时只需要枚举小于等于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的因子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，大于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的因子可以通过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同时计算出来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 r="-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82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如果能够知道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的个数，则将其乘以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累加起来就是答案。而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后者的个数是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则所有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, n) = 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注意要特判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 = 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的情况，此时就不要计算两次了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8"/>
                <a:ext cx="8596668" cy="4697411"/>
              </a:xfrm>
              <a:blipFill rotWithShape="0">
                <a:blip r:embed="rId2"/>
                <a:stretch>
                  <a:fillRect l="-567" t="-9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6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525006" cy="2257740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64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  <a:blipFill rotWithShape="0">
                <a:blip r:embed="rId2"/>
                <a:stretch>
                  <a:fillRect l="-561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139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1)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2)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  <a:blipFill rotWithShape="0">
                <a:blip r:embed="rId2"/>
                <a:stretch>
                  <a:fillRect l="-561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16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1)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2)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每一项都可以用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的方法求解，总的复杂度是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 (n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已预打好欧拉函数表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但是还有一个复杂度更低的实现：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3880773"/>
              </a:xfrm>
              <a:blipFill rotWithShape="0">
                <a:blip r:embed="rId2"/>
                <a:stretch>
                  <a:fillRect l="-561" t="-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59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4878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1)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2)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每一项都可以用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的方法求解，总的复杂度是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 (n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已预打好欧拉函数表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但是还有一个复杂度更低的实现：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现设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，对于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(a, b) = 1, a &lt; 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来说，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，则每次从小到大求出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的欧拉函数值，之后直接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F(k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+= 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487861"/>
              </a:xfrm>
              <a:blipFill rotWithShape="0">
                <a:blip r:embed="rId2"/>
                <a:stretch>
                  <a:fillRect l="-561" t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43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48786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的值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由于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func>
                              <m:func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gcd</m:t>
                                </m:r>
                              </m:fNam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1)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2)</m:t>
                            </m:r>
                          </m:e>
                        </m:func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每一项都可以用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的方法求解，总的复杂度是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 (n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 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已预打好欧拉函数表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但是还有一个复杂度更低的实现：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现设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，对于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(a, b) = 1, a &lt; 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来说，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a, 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= k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，则每次从小到大求出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的欧拉函数值，之后直接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F(k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b) += k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这一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步骤可以和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Euler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筛素数同时完成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只需在每次循环之后加上上面的语句就可以了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487861"/>
              </a:xfrm>
              <a:blipFill rotWithShape="0">
                <a:blip r:embed="rId2"/>
                <a:stretch>
                  <a:fillRect l="-561" t="-814" b="-1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32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</a:t>
            </a:r>
            <a:r>
              <a:rPr lang="zh-CN" altLang="en-US" dirty="0"/>
              <a:t>辗转相除法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4382112" cy="1114581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/>
                  <a:t>设</a:t>
                </a:r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为两个整数，则有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b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dirty="0" smtClean="0"/>
                  <a:t>b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r>
                  <a:rPr lang="en-US" altLang="zh-CN" dirty="0" smtClean="0"/>
                  <a:t>…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+2</m:t>
                        </m:r>
                      </m:sub>
                    </m:sSub>
                  </m:oMath>
                </a14:m>
                <a:endParaRPr lang="zh-CN" altLang="en-US" dirty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此时由于满足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，则可得</a:t>
                </a:r>
                <a:r>
                  <a:rPr lang="en-US" altLang="zh-CN" dirty="0" smtClean="0"/>
                  <a:t>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即意味着余数越来越小，直到余数等于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为止。这时最大公约数就是除数</a:t>
                </a:r>
                <a:endParaRPr lang="en-US" altLang="zh-CN" dirty="0" smtClean="0"/>
              </a:p>
              <a:p>
                <a:r>
                  <a:rPr lang="en-US" altLang="zh-CN" dirty="0" smtClean="0"/>
                  <a:t>(</a:t>
                </a:r>
                <a:r>
                  <a:rPr lang="zh-CN" altLang="en-US" dirty="0" smtClean="0"/>
                  <a:t>由前面的最大公约数的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性质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可得</a:t>
                </a:r>
                <a:r>
                  <a:rPr lang="en-US" altLang="zh-CN" dirty="0" smtClean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3431883"/>
                <a:ext cx="7693132" cy="3416320"/>
              </a:xfrm>
              <a:prstGeom prst="rect">
                <a:avLst/>
              </a:prstGeom>
              <a:blipFill rotWithShape="0">
                <a:blip r:embed="rId3"/>
                <a:stretch>
                  <a:fillRect l="-713" t="-1429" b="-2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比如：求</a:t>
                </a:r>
                <a:r>
                  <a:rPr lang="en-US" altLang="zh-CN" dirty="0" err="1" smtClean="0"/>
                  <a:t>gcd</a:t>
                </a:r>
                <a:r>
                  <a:rPr lang="en-US" altLang="zh-CN" dirty="0" smtClean="0"/>
                  <a:t>(125, 17)</a:t>
                </a:r>
              </a:p>
              <a:p>
                <a:r>
                  <a:rPr lang="zh-CN" altLang="en-US" dirty="0"/>
                  <a:t>则</a:t>
                </a:r>
                <a:r>
                  <a:rPr lang="zh-CN" altLang="en-US" dirty="0" smtClean="0"/>
                  <a:t>有：</a:t>
                </a:r>
                <a:endParaRPr lang="en-US" altLang="zh-CN" dirty="0" smtClean="0"/>
              </a:p>
              <a:p>
                <a:r>
                  <a:rPr lang="en-US" altLang="zh-CN" dirty="0" smtClean="0"/>
                  <a:t>125 = 7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17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6</a:t>
                </a:r>
              </a:p>
              <a:p>
                <a:r>
                  <a:rPr lang="en-US" altLang="zh-CN" dirty="0" smtClean="0"/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6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5</a:t>
                </a:r>
              </a:p>
              <a:p>
                <a:r>
                  <a:rPr lang="en-US" altLang="zh-CN" dirty="0" smtClean="0"/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5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+ 0</a:t>
                </a:r>
              </a:p>
              <a:p>
                <a:r>
                  <a:rPr lang="zh-CN" altLang="en-US" dirty="0"/>
                  <a:t>此时最大公约数就是</a:t>
                </a:r>
                <a:endParaRPr lang="en-US" altLang="zh-CN" dirty="0"/>
              </a:p>
              <a:p>
                <a:r>
                  <a:rPr lang="zh-CN" altLang="en-US" dirty="0"/>
                  <a:t>最后一个等式</a:t>
                </a:r>
                <a:r>
                  <a:rPr lang="zh-CN" altLang="en-US" dirty="0" smtClean="0"/>
                  <a:t>中除数</a:t>
                </a:r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750" y="1343025"/>
                <a:ext cx="2398413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2030" t="-1847" r="-1269" b="-34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160924" y="3715291"/>
            <a:ext cx="64171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由于</a:t>
            </a:r>
            <a:r>
              <a:rPr lang="zh-CN" altLang="en-US" dirty="0" smtClean="0">
                <a:solidFill>
                  <a:srgbClr val="FF0000"/>
                </a:solidFill>
              </a:rPr>
              <a:t>整除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两个自然数</a:t>
            </a:r>
            <a:r>
              <a:rPr lang="zh-CN" altLang="en-US" dirty="0" smtClean="0"/>
              <a:t>之间</a:t>
            </a:r>
            <a:r>
              <a:rPr lang="en-US" altLang="zh-CN" dirty="0" smtClean="0"/>
              <a:t>(</a:t>
            </a:r>
            <a:r>
              <a:rPr lang="zh-CN" altLang="en-US" dirty="0" smtClean="0"/>
              <a:t>不含</a:t>
            </a:r>
            <a:r>
              <a:rPr lang="en-US" altLang="zh-CN" dirty="0" smtClean="0"/>
              <a:t>0)</a:t>
            </a:r>
            <a:r>
              <a:rPr lang="zh-CN" altLang="en-US" dirty="0" smtClean="0"/>
              <a:t>的关系，所以一个</a:t>
            </a:r>
            <a:endParaRPr lang="en-US" altLang="zh-CN" dirty="0" smtClean="0"/>
          </a:p>
          <a:p>
            <a:r>
              <a:rPr lang="zh-CN" altLang="en-US" dirty="0" smtClean="0"/>
              <a:t>正整数和负整数之间</a:t>
            </a:r>
            <a:r>
              <a:rPr lang="zh-CN" altLang="en-US" dirty="0" smtClean="0">
                <a:solidFill>
                  <a:srgbClr val="FF0000"/>
                </a:solidFill>
              </a:rPr>
              <a:t>不存在公约数</a:t>
            </a:r>
            <a:r>
              <a:rPr lang="zh-CN" altLang="en-US" dirty="0" smtClean="0"/>
              <a:t>，两个负整数之间也</a:t>
            </a:r>
            <a:r>
              <a:rPr lang="zh-CN" altLang="en-US" dirty="0" smtClean="0">
                <a:solidFill>
                  <a:srgbClr val="FF0000"/>
                </a:solidFill>
              </a:rPr>
              <a:t>不存在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公约数！！！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34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4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3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 = 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则可知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为完全积性函数，此时设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H(x) = (F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G) 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即此时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H(x)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F(x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狄利克雷卷积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61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 = 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则可知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为完全积性函数，此时设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H(x) = (F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G) 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即此时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H(x)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F(x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狄利克雷卷积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两个积性函数的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狄利克雷卷积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仍是积性函数，所以此时有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H(x) = 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33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 = 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 =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则可知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为完全积性函数，此时设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H(x) = (F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G) (x)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即此时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H(x)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G(x)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F(x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狄利克雷卷积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两个积性函数的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狄利克雷卷积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仍是积性函数，所以此时有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H(x) = 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且可易知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且有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 b="-8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89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则可得到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+ …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74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</a:t>
            </a:r>
            <a:r>
              <a:rPr lang="zh-CN" altLang="en-US" dirty="0"/>
              <a:t>积性函数</a:t>
            </a:r>
            <a:r>
              <a:rPr lang="en-US" altLang="zh-CN" dirty="0"/>
              <a:t>-</a:t>
            </a:r>
            <a:r>
              <a:rPr lang="zh-CN" altLang="en-US" dirty="0"/>
              <a:t>欧拉函数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欧拉函数的应用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POJ2480)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有多组测试用例，每个测试用例给出一个整数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，现要求解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gcd</m:t>
                            </m:r>
                          </m:fName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值，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n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由前面的分析可知有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res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⋅</m:t>
                        </m:r>
                      </m:e>
                    </m:nary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但是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比较大，且有多组数据，哪怕是先预打出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欧拉函数表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TLE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此时需要对公式进行优化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则可得到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H(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+ …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+ 1)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有了这个公式后，直接分解素因子求解即可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695266" cy="4697411"/>
              </a:xfrm>
              <a:blipFill rotWithShape="0">
                <a:blip r:embed="rId2"/>
                <a:stretch>
                  <a:fillRect l="-3854" t="-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7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因子</a:t>
            </a:r>
            <a:r>
              <a:rPr lang="zh-CN" altLang="en-US" dirty="0"/>
              <a:t>个数与因子和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82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95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17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1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那么该如何求解因子和函数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个数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呢？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44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那么该如何求解因子和函数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个数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呢？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引理：设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是一个正整数，则可得：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1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a + 1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15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那么该如何求解因子和函数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个数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呢？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引理：设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p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是一个正整数，则可得：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1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…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a + 1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直接对照定义就可以证明出来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b="-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8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因子和函数：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因子和函数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的所有正因子之和，记作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因子个数函数：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因子个数函数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定义为正整数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的所有正因子的个数，记作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都是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：若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的和函数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F(n)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 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也是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积性函数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那么该如何求解因子和函数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个数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函数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呢？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定理：设正整数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则可得：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+ 1)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+ 1)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b="-1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0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(POJ1845)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给出两个自然数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的所有的因子和对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9901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取余后的值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5e7)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75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(POJ1845)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给出两个自然数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的所有的因子和对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9901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取余后的值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5e7)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分解得到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，那么得到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，则使用因子和公式可以得到：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95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3.7</a:t>
            </a:r>
            <a:r>
              <a:rPr lang="zh-CN" altLang="en-US" dirty="0" smtClean="0"/>
              <a:t>积</a:t>
            </a:r>
            <a:r>
              <a:rPr lang="zh-CN" altLang="en-US" dirty="0"/>
              <a:t>性</a:t>
            </a:r>
            <a:r>
              <a:rPr lang="zh-CN" altLang="en-US" dirty="0" smtClean="0"/>
              <a:t>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因子个数与因子和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(POJ1845)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题目大意：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给出两个自然数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的所有的因子和对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9901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取余后的值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A,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 5e7)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先把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分解得到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，那么得到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，则使用因子和公式可以得到：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sup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− 1</m:t>
                        </m:r>
                      </m:den>
                    </m:f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= 1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f>
                          <m:f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sup>
                                <m:sSub>
                                  <m:sSubPr>
                                    <m:ctrlP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− 1</m:t>
                            </m:r>
                          </m:den>
                        </m:f>
                      </m:e>
                    </m:nary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则此时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9901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就是答案，此时对于每项分子中的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快速幂取模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，然后分母用前面介绍的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乘法逆元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处理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6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贝祖定理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Bezouts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identity)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为不全为零的数，则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  <a:blipFill rotWithShape="0">
                <a:blip r:embed="rId2"/>
                <a:stretch>
                  <a:fillRect l="-56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92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贝祖定理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Bezouts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identity)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为不全为零的数，则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  <a:blipFill rotWithShape="0">
                <a:blip r:embed="rId2"/>
                <a:stretch>
                  <a:fillRect l="-56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62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贝祖定理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Bezouts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identity)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为不全为零的数，则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上述定理表示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最大公约数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可以表示成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线性组合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  <a:blipFill rotWithShape="0">
                <a:blip r:embed="rId2"/>
                <a:stretch>
                  <a:fillRect l="-56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81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整除理论与素性分析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初等数论的基础知识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99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贝祖定理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Bezouts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identity)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为不全为零的数，则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上述定理表示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最大公约数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可以表示成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线性组合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现在给出两个符合的数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如何计算出上面的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  <a:blipFill rotWithShape="0">
                <a:blip r:embed="rId2"/>
                <a:stretch>
                  <a:fillRect l="-56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23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1.4</a:t>
            </a:r>
            <a:r>
              <a:rPr lang="zh-CN" altLang="en-US" dirty="0" smtClean="0"/>
              <a:t>扩展欧几里得算法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贝祖定理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Bezouts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identity)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为不全为零的数，则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推论：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互素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的充要条件是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存在唯一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y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上述定理表示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最大公约数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可以表示成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线性组合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思考：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现在给出两个符合的数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如何计算出上面的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解析：只需在欧几里得算法上进行一些改动即可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，改动后的结果就是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扩展欧几里得算法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。现在先看下面的一个例子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02136"/>
              </a:xfrm>
              <a:blipFill rotWithShape="0">
                <a:blip r:embed="rId2"/>
                <a:stretch>
                  <a:fillRect l="-567" t="-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52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(125, 17)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125 = 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5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1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44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(125, 17)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125 = 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5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1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变形变成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82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(125, 17)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125 = 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5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1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变形变成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并代入到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替换掉，化简得到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6 - 1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，并记为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15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(125, 17)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125 = 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5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1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变形变成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并代入到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替换掉，化简得到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6 - 1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，并记为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125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并代入到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替换掉，化简得到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125 – 22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89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现有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(125, 17) =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且满足：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125 = 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17 = 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 =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5 = 5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1 +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(4)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先将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变形变成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6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(2)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17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并代入到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(3)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5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替换掉，化简得到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6 - 1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，并记为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(iii)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将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变形成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 =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125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-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7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并代入到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(5)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中将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替换掉，化简得到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= 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125 – 22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77334" y="6086885"/>
                <a:ext cx="74430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/>
                  <a:t>此时得到答案：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3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125 – 22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17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(125, 17)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 = 3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 = 22</a:t>
                </a: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34" y="6086885"/>
                <a:ext cx="744306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655" t="-13333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725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观察上面的求解过程</a:t>
            </a:r>
            <a:r>
              <a:rPr lang="zh-CN" altLang="en-US" dirty="0">
                <a:solidFill>
                  <a:schemeClr val="tx1"/>
                </a:solidFill>
              </a:rPr>
              <a:t>不难</a:t>
            </a:r>
            <a:r>
              <a:rPr lang="zh-CN" altLang="en-US" dirty="0" smtClean="0">
                <a:solidFill>
                  <a:schemeClr val="tx1"/>
                </a:solidFill>
              </a:rPr>
              <a:t>发现，我们不断地</a:t>
            </a:r>
            <a:r>
              <a:rPr lang="zh-CN" altLang="en-US" dirty="0" smtClean="0">
                <a:solidFill>
                  <a:srgbClr val="FF0000"/>
                </a:solidFill>
              </a:rPr>
              <a:t>将后面的式子代入到前面的式子中并将一些中间量替换掉，直到式子全部由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</a:rPr>
              <a:t>所表示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3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观察上面的求解过程</a:t>
            </a:r>
            <a:r>
              <a:rPr lang="zh-CN" altLang="en-US" dirty="0">
                <a:solidFill>
                  <a:schemeClr val="tx1"/>
                </a:solidFill>
              </a:rPr>
              <a:t>不难</a:t>
            </a:r>
            <a:r>
              <a:rPr lang="zh-CN" altLang="en-US" dirty="0" smtClean="0">
                <a:solidFill>
                  <a:schemeClr val="tx1"/>
                </a:solidFill>
              </a:rPr>
              <a:t>发现，我们不断地</a:t>
            </a:r>
            <a:r>
              <a:rPr lang="zh-CN" altLang="en-US" dirty="0" smtClean="0">
                <a:solidFill>
                  <a:srgbClr val="FF0000"/>
                </a:solidFill>
              </a:rPr>
              <a:t>将后面的式子代入到前面的式子中并将一些中间量替换掉，直到式子全部由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</a:rPr>
              <a:t>b</a:t>
            </a:r>
            <a:r>
              <a:rPr lang="zh-CN" altLang="en-US" dirty="0" smtClean="0">
                <a:solidFill>
                  <a:srgbClr val="FF0000"/>
                </a:solidFill>
              </a:rPr>
              <a:t>所表示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还记得欧几里得算法的停止状态是</a:t>
            </a:r>
            <a:r>
              <a:rPr lang="zh-CN" altLang="en-US" dirty="0" smtClean="0">
                <a:solidFill>
                  <a:srgbClr val="FF0000"/>
                </a:solidFill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</a:rPr>
              <a:t>a = </a:t>
            </a:r>
            <a:r>
              <a:rPr lang="en-US" altLang="zh-CN" dirty="0" err="1" smtClean="0">
                <a:solidFill>
                  <a:srgbClr val="FF0000"/>
                </a:solidFill>
              </a:rPr>
              <a:t>gcd</a:t>
            </a:r>
            <a:r>
              <a:rPr lang="zh-CN" altLang="en-US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b = 0</a:t>
            </a:r>
            <a:r>
              <a:rPr lang="zh-CN" altLang="en-US" dirty="0" smtClean="0">
                <a:solidFill>
                  <a:schemeClr val="tx1"/>
                </a:solidFill>
              </a:rPr>
              <a:t>吗</a:t>
            </a:r>
            <a:r>
              <a:rPr lang="zh-CN" altLang="en-US" dirty="0">
                <a:solidFill>
                  <a:schemeClr val="tx1"/>
                </a:solidFill>
              </a:rPr>
              <a:t>？</a:t>
            </a:r>
            <a:r>
              <a:rPr lang="zh-CN" altLang="en-US" dirty="0" smtClean="0">
                <a:solidFill>
                  <a:srgbClr val="FF0000"/>
                </a:solidFill>
              </a:rPr>
              <a:t>那么是否给我们求解提供了一种思路？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4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观察上面的求解过程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不难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发现，我们不断地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将后面的式子代入到前面的式子中并将一些中间量替换掉，直到式子全部由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所表示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还记得欧几里得算法的停止状态是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= 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吗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？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那么是否给我们求解提供了一种思路？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因为此时只要满足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 = 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，则会得到：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2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整除理论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1.1</a:t>
            </a:r>
            <a:r>
              <a:rPr lang="zh-CN" altLang="en-US" dirty="0">
                <a:solidFill>
                  <a:schemeClr val="tx1"/>
                </a:solidFill>
              </a:rPr>
              <a:t>整除理论基础知识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1.2</a:t>
            </a:r>
            <a:r>
              <a:rPr lang="zh-CN" altLang="en-US" dirty="0">
                <a:solidFill>
                  <a:schemeClr val="tx1"/>
                </a:solidFill>
              </a:rPr>
              <a:t>最大公约数和</a:t>
            </a:r>
            <a:r>
              <a:rPr lang="zh-CN" altLang="en-US" dirty="0" smtClean="0">
                <a:solidFill>
                  <a:schemeClr val="tx1"/>
                </a:solidFill>
              </a:rPr>
              <a:t>最小公倍数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1.3</a:t>
            </a:r>
            <a:r>
              <a:rPr lang="zh-CN" altLang="en-US" dirty="0">
                <a:solidFill>
                  <a:schemeClr val="tx1"/>
                </a:solidFill>
              </a:rPr>
              <a:t>辗转相除法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欧几里得算法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1.4</a:t>
            </a:r>
            <a:r>
              <a:rPr lang="zh-CN" altLang="en-US" dirty="0">
                <a:solidFill>
                  <a:schemeClr val="tx1"/>
                </a:solidFill>
              </a:rPr>
              <a:t>扩展欧几里得算法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素性分析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1.5</a:t>
            </a:r>
            <a:r>
              <a:rPr lang="zh-CN" altLang="en-US" dirty="0" smtClean="0">
                <a:solidFill>
                  <a:schemeClr val="tx1"/>
                </a:solidFill>
              </a:rPr>
              <a:t>素数</a:t>
            </a:r>
            <a:r>
              <a:rPr lang="zh-CN" altLang="en-US" dirty="0">
                <a:solidFill>
                  <a:schemeClr val="tx1"/>
                </a:solidFill>
              </a:rPr>
              <a:t>基础</a:t>
            </a:r>
            <a:r>
              <a:rPr lang="zh-CN" altLang="en-US" dirty="0" smtClean="0">
                <a:solidFill>
                  <a:schemeClr val="tx1"/>
                </a:solidFill>
              </a:rPr>
              <a:t>知识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1.6</a:t>
            </a:r>
            <a:r>
              <a:rPr lang="zh-CN" altLang="en-US" dirty="0" smtClean="0">
                <a:solidFill>
                  <a:schemeClr val="tx1"/>
                </a:solidFill>
              </a:rPr>
              <a:t>算数</a:t>
            </a:r>
            <a:r>
              <a:rPr lang="zh-CN" altLang="en-US" dirty="0">
                <a:solidFill>
                  <a:schemeClr val="tx1"/>
                </a:solidFill>
              </a:rPr>
              <a:t>基本</a:t>
            </a:r>
            <a:r>
              <a:rPr lang="zh-CN" altLang="en-US" dirty="0" smtClean="0">
                <a:solidFill>
                  <a:schemeClr val="tx1"/>
                </a:solidFill>
              </a:rPr>
              <a:t>定理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1.7</a:t>
            </a:r>
            <a:r>
              <a:rPr lang="zh-CN" altLang="en-US" dirty="0">
                <a:solidFill>
                  <a:schemeClr val="tx1"/>
                </a:solidFill>
              </a:rPr>
              <a:t>素性</a:t>
            </a:r>
            <a:r>
              <a:rPr lang="zh-CN" altLang="en-US" dirty="0" smtClean="0">
                <a:solidFill>
                  <a:schemeClr val="tx1"/>
                </a:solidFill>
              </a:rPr>
              <a:t>分析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1.8</a:t>
            </a:r>
            <a:r>
              <a:rPr lang="zh-CN" altLang="en-US" dirty="0" smtClean="0">
                <a:solidFill>
                  <a:schemeClr val="tx1"/>
                </a:solidFill>
              </a:rPr>
              <a:t>整数素因子分解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87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观察上面的求解过程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不难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发现，我们不断地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将后面的式子代入到前面的式子中并将一些中间量替换掉，直到式子全部由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所表示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还记得欧几里得算法的停止状态是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：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= 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= 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吗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？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那么是否给我们求解提供了一种思路？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解析：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因为此时只要满足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x =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y = 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，则会得到：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是最终的状态，能否仿照前面的求解过程反推出最初的状态？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7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假设我们当前要处理的是求出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使得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，而我们已经求出下一个状态：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的最大公约数，并且求出一组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使得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那么这两个状态之间是否存在一种关系？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18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假设我们当前要处理的是求出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使得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，而我们已经求出下一个状态：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的最大公约数，并且求出一组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使得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那么这两个状态之间是否存在一种关系？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我们可得：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g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(a –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–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9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假设我们当前要处理的是求出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使得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，而我们已经求出下一个状态：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的最大公约数，并且求出一组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使得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那么这两个状态之间是否存在一种关系？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我们可得：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g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(a –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–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对比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待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求解的式子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，由相同项系数值对应相等可得：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–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</a:rPr>
                                    <m:t>a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∕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</a:rPr>
                                    <m:t>b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6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假设我们当前要处理的是求出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的最大公约数，并求出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使得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，而我们已经求出下一个状态：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的最大公约数，并且求出一组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使得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那么这两个状态之间是否存在一种关系？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我们可得：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g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(a –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+ 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                            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–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∕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chemeClr val="tx1"/>
                            </a:solidFill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)  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对比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待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求解的式子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gcd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</a:t>
                </a:r>
                <a:r>
                  <a:rPr lang="en-US" altLang="zh-CN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a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x + 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(1)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 ，由相同项系数值对应相等可得：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            =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– 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b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altLang="zh-CN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</a:rPr>
                                    <m:t>a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∕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dirty="0">
                                      <a:solidFill>
                                        <a:schemeClr val="tx1"/>
                                      </a:solidFill>
                                    </a:rPr>
                                    <m:t>b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CN" dirty="0">
                                  <a:solidFill>
                                    <a:schemeClr val="tx1"/>
                                  </a:solidFill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426" t="-6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77334" y="6039258"/>
            <a:ext cx="8501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得到上面的递推式，且前面已经设定了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的初始值</a:t>
            </a:r>
            <a:r>
              <a:rPr lang="en-US" altLang="zh-CN" dirty="0" smtClean="0">
                <a:solidFill>
                  <a:srgbClr val="FF0000"/>
                </a:solidFill>
              </a:rPr>
              <a:t>(x = 1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en-US" altLang="zh-CN" dirty="0" smtClean="0">
                <a:solidFill>
                  <a:srgbClr val="FF0000"/>
                </a:solidFill>
              </a:rPr>
              <a:t>y = 0)</a:t>
            </a:r>
            <a:r>
              <a:rPr lang="zh-CN" altLang="en-US" dirty="0" smtClean="0"/>
              <a:t>，则按照</a:t>
            </a:r>
            <a:r>
              <a:rPr lang="zh-CN" altLang="en-US" dirty="0"/>
              <a:t>递推</a:t>
            </a:r>
            <a:r>
              <a:rPr lang="zh-CN" altLang="en-US" dirty="0" smtClean="0"/>
              <a:t>式</a:t>
            </a:r>
            <a:endParaRPr lang="en-US" altLang="zh-CN" dirty="0" smtClean="0"/>
          </a:p>
          <a:p>
            <a:r>
              <a:rPr lang="zh-CN" altLang="en-US" dirty="0" smtClean="0"/>
              <a:t>反向求解即可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361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668695" cy="16290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27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668695" cy="16290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7334" y="3914775"/>
            <a:ext cx="102579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这里使用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solidFill>
                  <a:srgbClr val="FF0000"/>
                </a:solidFill>
              </a:rPr>
              <a:t>引用</a:t>
            </a:r>
            <a:r>
              <a:rPr lang="zh-CN" altLang="en-US" dirty="0" smtClean="0"/>
              <a:t>来交换前后两个状态之间的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值，即</a:t>
            </a:r>
            <a:r>
              <a:rPr lang="zh-CN" altLang="en-US" dirty="0" smtClean="0">
                <a:solidFill>
                  <a:srgbClr val="FF0000"/>
                </a:solidFill>
              </a:rPr>
              <a:t>当前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是前一个状态的</a:t>
            </a:r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当前状态的</a:t>
            </a:r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是前一个状态的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！！！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4617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1.4</a:t>
            </a:r>
            <a:r>
              <a:rPr lang="zh-CN" altLang="en-US" dirty="0"/>
              <a:t>扩展欧几里得算法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7668695" cy="162900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7334" y="3914775"/>
            <a:ext cx="102579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</a:t>
            </a:r>
            <a:r>
              <a:rPr lang="zh-CN" altLang="en-US" dirty="0" smtClean="0"/>
              <a:t>这里使用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中的</a:t>
            </a:r>
            <a:r>
              <a:rPr lang="zh-CN" altLang="en-US" dirty="0" smtClean="0">
                <a:solidFill>
                  <a:srgbClr val="FF0000"/>
                </a:solidFill>
              </a:rPr>
              <a:t>引用</a:t>
            </a:r>
            <a:r>
              <a:rPr lang="zh-CN" altLang="en-US" dirty="0" smtClean="0"/>
              <a:t>来交换前后两个状态之间的</a:t>
            </a:r>
            <a:r>
              <a:rPr lang="en-US" altLang="zh-CN" dirty="0" smtClean="0"/>
              <a:t>x</a:t>
            </a:r>
            <a:r>
              <a:rPr lang="zh-CN" altLang="en-US" dirty="0" smtClean="0"/>
              <a:t>、</a:t>
            </a:r>
            <a:r>
              <a:rPr lang="en-US" altLang="zh-CN" dirty="0" smtClean="0"/>
              <a:t>y</a:t>
            </a:r>
            <a:r>
              <a:rPr lang="zh-CN" altLang="en-US" dirty="0" smtClean="0"/>
              <a:t>值，即</a:t>
            </a:r>
            <a:r>
              <a:rPr lang="zh-CN" altLang="en-US" dirty="0" smtClean="0">
                <a:solidFill>
                  <a:srgbClr val="FF0000"/>
                </a:solidFill>
              </a:rPr>
              <a:t>当前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 smtClean="0">
                <a:solidFill>
                  <a:srgbClr val="FF0000"/>
                </a:solidFill>
              </a:rPr>
              <a:t>的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是前一个状态的</a:t>
            </a:r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当前状态的</a:t>
            </a:r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</a:rPr>
              <a:t>是前一个状态的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！！！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/>
              <a:t>可以简单地给出</a:t>
            </a:r>
            <a:r>
              <a:rPr lang="zh-CN" altLang="en-US" dirty="0" smtClean="0">
                <a:solidFill>
                  <a:srgbClr val="FF0000"/>
                </a:solidFill>
              </a:rPr>
              <a:t>欧几里得算法</a:t>
            </a:r>
            <a:r>
              <a:rPr lang="zh-CN" altLang="en-US" dirty="0" smtClean="0"/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扩展欧几里得算法</a:t>
            </a:r>
            <a:r>
              <a:rPr lang="zh-CN" altLang="en-US" dirty="0" smtClean="0"/>
              <a:t>的时间复杂度是</a:t>
            </a:r>
            <a:r>
              <a:rPr lang="en-US" altLang="zh-CN" dirty="0" smtClean="0">
                <a:solidFill>
                  <a:srgbClr val="FF0000"/>
                </a:solidFill>
              </a:rPr>
              <a:t>O(</a:t>
            </a:r>
            <a:r>
              <a:rPr lang="en-US" altLang="zh-CN" dirty="0" err="1" smtClean="0">
                <a:solidFill>
                  <a:srgbClr val="FF0000"/>
                </a:solidFill>
              </a:rPr>
              <a:t>logn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/>
              <a:t>的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889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1.5</a:t>
            </a:r>
            <a:r>
              <a:rPr lang="zh-CN" altLang="en-US" dirty="0" smtClean="0"/>
              <a:t>素数基础知识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8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1.5</a:t>
            </a:r>
            <a:r>
              <a:rPr lang="zh-CN" altLang="en-US" dirty="0"/>
              <a:t>素数基础知识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素数定义：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一个数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如果除了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之外，没有其他的因子，则称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，否则称其为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素数的性质：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1.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素数存在无穷多个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2.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合数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一定有小于等于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素因子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重要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素数分布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小于正整数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的素数大致有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个，且满足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~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num>
                      <m:den>
                        <m:func>
                          <m:func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func>
                      </m:den>
                    </m:f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0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整除理论的基础知识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7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1.6</a:t>
            </a:r>
            <a:r>
              <a:rPr lang="zh-CN" altLang="en-US" dirty="0" smtClean="0"/>
              <a:t>算数基本定理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6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1.6</a:t>
            </a:r>
            <a:r>
              <a:rPr lang="zh-CN" altLang="en-US" dirty="0" smtClean="0"/>
              <a:t>算数</a:t>
            </a:r>
            <a:r>
              <a:rPr lang="zh-CN" altLang="en-US" dirty="0"/>
              <a:t>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136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1.6</a:t>
            </a:r>
            <a:r>
              <a:rPr lang="zh-CN" altLang="en-US" dirty="0" smtClean="0"/>
              <a:t>算数</a:t>
            </a:r>
            <a:r>
              <a:rPr lang="zh-CN" altLang="en-US" dirty="0"/>
              <a:t>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比如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24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的算数分解式为：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24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60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的算数分解式为：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60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835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为什么标准分解式中的每一项都是素因子，有没有可能是一个合数因子？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81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为什么标准分解式中的每一项都是素因子，有没有可能是一个合数因子？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不可能，这是因为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可以继续分解因子，而如果分解出的因子还是合数，则递归地分解，直到分解出的因子是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时分解过程才会结束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8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为什么标准分解式中的每一项都是素因子，有没有可能是一个合数因子？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不可能，这是因为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可以继续分解因子，而如果分解出的因子还是合数，则递归地分解，直到分解出的因子是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时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分解过程才会结束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这表明素数是表示正整数的一种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单位，算数基本定理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对于分析后续问题很有帮助</a:t>
                </a:r>
                <a:endParaRPr lang="en-US" altLang="zh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65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g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lcm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385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1.6</a:t>
            </a:r>
            <a:r>
              <a:rPr lang="zh-CN" altLang="en-US" dirty="0"/>
              <a:t>算数基本定理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算数基本定理：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任意大于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的正整数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都可以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唯一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表示成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素因子幂乘积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的形式，令乘积中的素因子按照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非递减序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排列，则可得到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标准分解式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N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……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, 1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(1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k)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重要性质：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p>
                    </m:sSup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则有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err="1">
                    <a:solidFill>
                      <a:schemeClr val="tx1"/>
                    </a:solidFill>
                  </a:rPr>
                  <a:t>g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cd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chemeClr val="tx1"/>
                    </a:solidFill>
                  </a:rPr>
                  <a:t> lcm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(a, b)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… </a:t>
                </a:r>
                <a14:m>
                  <m:oMath xmlns:m="http://schemas.openxmlformats.org/officeDocument/2006/math">
                    <m:r>
                      <a:rPr lang="zh-CN" alt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⁡(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7334" y="5768312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这个性质可以用来</a:t>
            </a:r>
            <a:r>
              <a:rPr lang="zh-CN" altLang="en-US" dirty="0">
                <a:solidFill>
                  <a:srgbClr val="FF0000"/>
                </a:solidFill>
              </a:rPr>
              <a:t>快速</a:t>
            </a:r>
            <a:r>
              <a:rPr lang="zh-CN" altLang="en-US" dirty="0" smtClean="0">
                <a:solidFill>
                  <a:srgbClr val="FF0000"/>
                </a:solidFill>
              </a:rPr>
              <a:t>求解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zh-CN" altLang="en-US" dirty="0" smtClean="0">
                <a:solidFill>
                  <a:srgbClr val="FF0000"/>
                </a:solidFill>
              </a:rPr>
              <a:t>多个数的最大公约数</a:t>
            </a:r>
            <a:r>
              <a:rPr lang="zh-CN" altLang="en-US" dirty="0">
                <a:solidFill>
                  <a:srgbClr val="FF0000"/>
                </a:solidFill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最小公倍数相关的问题！！！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23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素性分析的引入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分析一个数是否是素数称作对该数进行的</a:t>
            </a:r>
            <a:r>
              <a:rPr lang="zh-CN" altLang="en-US" dirty="0" smtClean="0">
                <a:solidFill>
                  <a:srgbClr val="FF0000"/>
                </a:solidFill>
              </a:rPr>
              <a:t>素性分析</a:t>
            </a:r>
            <a:r>
              <a:rPr lang="zh-CN" altLang="en-US" dirty="0" smtClean="0">
                <a:solidFill>
                  <a:schemeClr val="tx1"/>
                </a:solidFill>
              </a:rPr>
              <a:t>，也常叫做</a:t>
            </a:r>
            <a:r>
              <a:rPr lang="zh-CN" altLang="en-US" dirty="0" smtClean="0">
                <a:solidFill>
                  <a:srgbClr val="FF0000"/>
                </a:solidFill>
              </a:rPr>
              <a:t>素数测试</a:t>
            </a:r>
            <a:r>
              <a:rPr lang="zh-CN" altLang="en-US" dirty="0" smtClean="0">
                <a:solidFill>
                  <a:schemeClr val="tx1"/>
                </a:solidFill>
              </a:rPr>
              <a:t>。通俗来讲就是给一个数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，判断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是否是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2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整除理论的基础知识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整除、因子和倍数：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两个整数，且满足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如果存在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，或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整除，记作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| 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倍数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379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素性分析的引入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分析一个数是否是素数称作对该数进行的</a:t>
            </a:r>
            <a:r>
              <a:rPr lang="zh-CN" altLang="en-US" dirty="0" smtClean="0">
                <a:solidFill>
                  <a:srgbClr val="FF0000"/>
                </a:solidFill>
              </a:rPr>
              <a:t>素性分析</a:t>
            </a:r>
            <a:r>
              <a:rPr lang="zh-CN" altLang="en-US" dirty="0" smtClean="0">
                <a:solidFill>
                  <a:schemeClr val="tx1"/>
                </a:solidFill>
              </a:rPr>
              <a:t>，也常叫做</a:t>
            </a:r>
            <a:r>
              <a:rPr lang="zh-CN" altLang="en-US" dirty="0" smtClean="0">
                <a:solidFill>
                  <a:srgbClr val="FF0000"/>
                </a:solidFill>
              </a:rPr>
              <a:t>素数测试</a:t>
            </a:r>
            <a:r>
              <a:rPr lang="zh-CN" altLang="en-US" dirty="0" smtClean="0">
                <a:solidFill>
                  <a:schemeClr val="tx1"/>
                </a:solidFill>
              </a:rPr>
              <a:t>。通俗来讲就是给一个数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，判断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是否是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常用</a:t>
            </a:r>
            <a:r>
              <a:rPr lang="zh-CN" altLang="en-US" dirty="0" smtClean="0">
                <a:solidFill>
                  <a:srgbClr val="FF0000"/>
                </a:solidFill>
              </a:rPr>
              <a:t>的方法：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1.</a:t>
            </a:r>
            <a:r>
              <a:rPr lang="zh-CN" altLang="en-US" dirty="0" smtClean="0">
                <a:solidFill>
                  <a:schemeClr val="tx1"/>
                </a:solidFill>
              </a:rPr>
              <a:t>试除法</a:t>
            </a:r>
            <a:r>
              <a:rPr lang="en-US" altLang="zh-CN" dirty="0" smtClean="0">
                <a:solidFill>
                  <a:schemeClr val="tx1"/>
                </a:solidFill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</a:rPr>
              <a:t>定义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2.</a:t>
            </a:r>
            <a:r>
              <a:rPr lang="zh-CN" altLang="en-US" dirty="0" smtClean="0">
                <a:solidFill>
                  <a:schemeClr val="tx1"/>
                </a:solidFill>
              </a:rPr>
              <a:t>改进的试除法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.Eratosthenes</a:t>
            </a:r>
            <a:r>
              <a:rPr lang="zh-CN" altLang="en-US" dirty="0" smtClean="0">
                <a:solidFill>
                  <a:schemeClr val="tx1"/>
                </a:solidFill>
              </a:rPr>
              <a:t>筛法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en-US" altLang="zh-CN" dirty="0" smtClean="0">
                <a:solidFill>
                  <a:schemeClr val="tx1"/>
                </a:solidFill>
              </a:rPr>
              <a:t>.Euler</a:t>
            </a:r>
            <a:r>
              <a:rPr lang="zh-CN" altLang="en-US" dirty="0" smtClean="0">
                <a:solidFill>
                  <a:schemeClr val="tx1"/>
                </a:solidFill>
              </a:rPr>
              <a:t>筛法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7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给定一个数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，然后从</a:t>
            </a:r>
            <a:r>
              <a:rPr lang="en-US" altLang="zh-CN" dirty="0" smtClean="0">
                <a:solidFill>
                  <a:schemeClr val="tx1"/>
                </a:solidFill>
              </a:rPr>
              <a:t>2 ~ N - 1</a:t>
            </a:r>
            <a:r>
              <a:rPr lang="zh-CN" altLang="en-US" dirty="0" smtClean="0">
                <a:solidFill>
                  <a:schemeClr val="tx1"/>
                </a:solidFill>
              </a:rPr>
              <a:t>依次判断是否</a:t>
            </a:r>
            <a:r>
              <a:rPr lang="zh-CN" altLang="en-US" dirty="0" smtClean="0">
                <a:solidFill>
                  <a:srgbClr val="FF0000"/>
                </a:solidFill>
              </a:rPr>
              <a:t>能够整除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，如果能</a:t>
            </a:r>
            <a:r>
              <a:rPr lang="zh-CN" altLang="en-US" dirty="0" smtClean="0">
                <a:solidFill>
                  <a:srgbClr val="FF0000"/>
                </a:solidFill>
              </a:rPr>
              <a:t>整除</a:t>
            </a:r>
            <a:r>
              <a:rPr lang="zh-CN" altLang="en-US" dirty="0" smtClean="0">
                <a:solidFill>
                  <a:schemeClr val="tx1"/>
                </a:solidFill>
              </a:rPr>
              <a:t>，则表示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>
                <a:solidFill>
                  <a:schemeClr val="tx1"/>
                </a:solidFill>
              </a:rPr>
              <a:t>，否则表示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，由于要尝试整除每个数，所以这种方法常叫做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23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给定一个数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，然后从</a:t>
            </a:r>
            <a:r>
              <a:rPr lang="en-US" altLang="zh-CN" dirty="0" smtClean="0">
                <a:solidFill>
                  <a:schemeClr val="tx1"/>
                </a:solidFill>
              </a:rPr>
              <a:t>2 ~ N - 1</a:t>
            </a:r>
            <a:r>
              <a:rPr lang="zh-CN" altLang="en-US" dirty="0" smtClean="0">
                <a:solidFill>
                  <a:schemeClr val="tx1"/>
                </a:solidFill>
              </a:rPr>
              <a:t>依次判断是否</a:t>
            </a:r>
            <a:r>
              <a:rPr lang="zh-CN" altLang="en-US" dirty="0" smtClean="0">
                <a:solidFill>
                  <a:srgbClr val="FF0000"/>
                </a:solidFill>
              </a:rPr>
              <a:t>能够整除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，如果能</a:t>
            </a:r>
            <a:r>
              <a:rPr lang="zh-CN" altLang="en-US" dirty="0" smtClean="0">
                <a:solidFill>
                  <a:srgbClr val="FF0000"/>
                </a:solidFill>
              </a:rPr>
              <a:t>整除</a:t>
            </a:r>
            <a:r>
              <a:rPr lang="zh-CN" altLang="en-US" dirty="0" smtClean="0">
                <a:solidFill>
                  <a:schemeClr val="tx1"/>
                </a:solidFill>
              </a:rPr>
              <a:t>，则表示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>
                <a:solidFill>
                  <a:schemeClr val="tx1"/>
                </a:solidFill>
              </a:rPr>
              <a:t>，否则表示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，由于要尝试整除每个数，所以这种方法常叫做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4" y="2930525"/>
            <a:ext cx="503942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给定一个数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，然后从</a:t>
            </a:r>
            <a:r>
              <a:rPr lang="en-US" altLang="zh-CN" dirty="0" smtClean="0">
                <a:solidFill>
                  <a:schemeClr val="tx1"/>
                </a:solidFill>
              </a:rPr>
              <a:t>2 ~ N - 1</a:t>
            </a:r>
            <a:r>
              <a:rPr lang="zh-CN" altLang="en-US" dirty="0" smtClean="0">
                <a:solidFill>
                  <a:schemeClr val="tx1"/>
                </a:solidFill>
              </a:rPr>
              <a:t>依次判断是否</a:t>
            </a:r>
            <a:r>
              <a:rPr lang="zh-CN" altLang="en-US" dirty="0" smtClean="0">
                <a:solidFill>
                  <a:srgbClr val="FF0000"/>
                </a:solidFill>
              </a:rPr>
              <a:t>能够整除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，如果能</a:t>
            </a:r>
            <a:r>
              <a:rPr lang="zh-CN" altLang="en-US" dirty="0" smtClean="0">
                <a:solidFill>
                  <a:srgbClr val="FF0000"/>
                </a:solidFill>
              </a:rPr>
              <a:t>整除</a:t>
            </a:r>
            <a:r>
              <a:rPr lang="zh-CN" altLang="en-US" dirty="0" smtClean="0">
                <a:solidFill>
                  <a:schemeClr val="tx1"/>
                </a:solidFill>
              </a:rPr>
              <a:t>，则表示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>
                <a:solidFill>
                  <a:schemeClr val="tx1"/>
                </a:solidFill>
              </a:rPr>
              <a:t>，否则表示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，由于要尝试整除每个数，所以这种方法常叫做</a:t>
            </a:r>
            <a:r>
              <a:rPr lang="zh-CN" altLang="en-US" dirty="0" smtClean="0">
                <a:solidFill>
                  <a:srgbClr val="FF0000"/>
                </a:solidFill>
              </a:rPr>
              <a:t>试除法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时间复杂度</a:t>
            </a:r>
            <a:r>
              <a:rPr lang="zh-CN" altLang="en-US" dirty="0" smtClean="0">
                <a:solidFill>
                  <a:schemeClr val="tx1"/>
                </a:solidFill>
              </a:rPr>
              <a:t>是</a:t>
            </a:r>
            <a:r>
              <a:rPr lang="en-US" altLang="zh-CN" dirty="0" smtClean="0">
                <a:solidFill>
                  <a:srgbClr val="FF0000"/>
                </a:solidFill>
              </a:rPr>
              <a:t>O(n)</a:t>
            </a:r>
            <a:r>
              <a:rPr lang="zh-CN" altLang="en-US" dirty="0" smtClean="0">
                <a:solidFill>
                  <a:schemeClr val="tx1"/>
                </a:solidFill>
              </a:rPr>
              <a:t>的，其中</a:t>
            </a:r>
            <a:r>
              <a:rPr lang="en-US" altLang="zh-CN" dirty="0" smtClean="0">
                <a:solidFill>
                  <a:schemeClr val="tx1"/>
                </a:solidFill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</a:rPr>
              <a:t>表示待进行</a:t>
            </a:r>
            <a:r>
              <a:rPr lang="zh-CN" altLang="en-US" dirty="0" smtClean="0">
                <a:solidFill>
                  <a:srgbClr val="FF0000"/>
                </a:solidFill>
              </a:rPr>
              <a:t>素性分析</a:t>
            </a:r>
            <a:r>
              <a:rPr lang="zh-CN" altLang="en-US" smtClean="0">
                <a:solidFill>
                  <a:schemeClr val="tx1"/>
                </a:solidFill>
              </a:rPr>
              <a:t>的数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4" y="2930525"/>
            <a:ext cx="503942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试除法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给定一个数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，然后从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~ N - 1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依次判断是否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能够整除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，如果能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整除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，否则表示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，由于要尝试整除每个数，所以这种方法常叫做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试除法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</a:rPr>
                  <a:t>时间复杂度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O(n)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表示待进行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素性分析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的数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简单分析可知，其实没有必要枚举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所有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数，由素数的性质可将复杂度优化到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567" b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4" y="2930525"/>
            <a:ext cx="5039428" cy="201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2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由素数性质可知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合数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一定有小于等于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素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，则直接使用这些素数去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尝试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可以减少判断的次数，优化复杂度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6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由素数性质可知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合数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一定有小于等于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素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，则直接使用这些素数去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尝试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可以减少判断的次数，优化复杂度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想一想我们该如何设计算法，真的需要先求出所有小于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的素数吗？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32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由素数性质可知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合数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一定有小于等于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素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，则直接使用这些素数去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尝试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可以减少判断的次数，优化复杂度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想一想我们该如何设计算法，真的需要先求出所有小于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的素数吗？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实际上如果使用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算数分解定理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并结合上面的性质可以不需要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预先知道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小于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的所有素因子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42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9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79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</p:spTree>
    <p:extLst>
      <p:ext uri="{BB962C8B-B14F-4D97-AF65-F5344CB8AC3E}">
        <p14:creationId xmlns:p14="http://schemas.microsoft.com/office/powerpoint/2010/main" val="3067515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1.1</a:t>
            </a:r>
            <a:r>
              <a:rPr lang="zh-CN" altLang="en-US" dirty="0" smtClean="0"/>
              <a:t>整除理论的基础知识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整除、因子和倍数：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两个整数，且满足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如果存在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 = b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整除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，或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被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整除，记作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 | 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，此时也称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因子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约数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倍数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整除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的性质：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如果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 | n, 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偶数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，否则称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奇数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)(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传递性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| 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| c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| c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iii)(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线性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若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| 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，且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| c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，则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 | (x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b + y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c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x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y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是整数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iiii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带余除法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)(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证明略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设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两个整数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，满足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b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，则存在唯一的整数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k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、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，使得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a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= k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en-US" altLang="zh-CN" dirty="0" smtClean="0">
                    <a:solidFill>
                      <a:schemeClr val="tx1"/>
                    </a:solidFill>
                  </a:rPr>
                  <a:t> b + q, 0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q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67" t="-1099" r="-2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54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80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4493" y="2538601"/>
            <a:ext cx="45704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疑问：</a:t>
            </a:r>
            <a:r>
              <a:rPr lang="zh-CN" altLang="en-US" dirty="0" smtClean="0"/>
              <a:t>左边的代码是如何进行</a:t>
            </a:r>
            <a:r>
              <a:rPr lang="zh-CN" altLang="en-US" dirty="0" smtClean="0">
                <a:solidFill>
                  <a:srgbClr val="FF0000"/>
                </a:solidFill>
              </a:rPr>
              <a:t>素数测试</a:t>
            </a:r>
            <a:r>
              <a:rPr lang="zh-CN" altLang="en-US" dirty="0" smtClean="0"/>
              <a:t>的？</a:t>
            </a:r>
            <a:endParaRPr lang="en-US" altLang="zh-CN" dirty="0" smtClean="0"/>
          </a:p>
          <a:p>
            <a:r>
              <a:rPr lang="zh-CN" altLang="en-US" dirty="0" smtClean="0"/>
              <a:t>是如何保证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是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时，会被其</a:t>
            </a:r>
            <a:r>
              <a:rPr lang="zh-CN" altLang="en-US" dirty="0" smtClean="0">
                <a:solidFill>
                  <a:srgbClr val="FF0000"/>
                </a:solidFill>
              </a:rPr>
              <a:t>最小素因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子</a:t>
            </a:r>
            <a:r>
              <a:rPr lang="zh-CN" altLang="en-US" dirty="0" smtClean="0"/>
              <a:t>整除的？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4303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</a:t>
            </a:r>
            <a:r>
              <a:rPr lang="zh-CN" altLang="en-US" dirty="0" smtClean="0">
                <a:solidFill>
                  <a:srgbClr val="FF0000"/>
                </a:solidFill>
              </a:rPr>
              <a:t>：上面的代码保证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是一个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则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会被其</a:t>
            </a:r>
            <a:r>
              <a:rPr lang="zh-CN" altLang="en-US" dirty="0" smtClean="0">
                <a:solidFill>
                  <a:srgbClr val="FF0000"/>
                </a:solidFill>
              </a:rPr>
              <a:t>最小素因子</a:t>
            </a:r>
            <a:r>
              <a:rPr lang="zh-CN" altLang="en-US" dirty="0" smtClean="0"/>
              <a:t>整除，也就是说当</a:t>
            </a:r>
            <a:endParaRPr lang="en-US" altLang="zh-CN" dirty="0" smtClean="0"/>
          </a:p>
          <a:p>
            <a:r>
              <a:rPr lang="en-US" altLang="zh-CN" dirty="0" smtClean="0"/>
              <a:t>return false</a:t>
            </a:r>
            <a:r>
              <a:rPr lang="zh-CN" altLang="en-US" dirty="0" smtClean="0"/>
              <a:t>时，此时的</a:t>
            </a:r>
            <a:r>
              <a:rPr lang="en-US" altLang="zh-CN" dirty="0" err="1" smtClean="0"/>
              <a:t>i</a:t>
            </a:r>
            <a:r>
              <a:rPr lang="zh-CN" altLang="en-US" dirty="0" smtClean="0"/>
              <a:t>一定是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FF0000"/>
                </a:solidFill>
              </a:rPr>
              <a:t>最小素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因子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24493" y="2538601"/>
                <a:ext cx="4180953" cy="18119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分析：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/>
                  <a:t>如果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/>
                  <a:t>，则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一定有小于等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于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rad>
                  </m:oMath>
                </a14:m>
                <a:r>
                  <a:rPr lang="zh-CN" altLang="en-US" dirty="0" smtClean="0"/>
                  <a:t>的素因子，则循环枚举所有小于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rad>
                  </m:oMath>
                </a14:m>
                <a:r>
                  <a:rPr lang="zh-CN" altLang="en-US" dirty="0" smtClean="0"/>
                  <a:t>的数一定可以找到这个素因子。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说明了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如果是合数，则一定能够找到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符合条件的素因子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93" y="2538601"/>
                <a:ext cx="4180953" cy="1811906"/>
              </a:xfrm>
              <a:prstGeom prst="rect">
                <a:avLst/>
              </a:prstGeom>
              <a:blipFill rotWithShape="0">
                <a:blip r:embed="rId3"/>
                <a:stretch>
                  <a:fillRect l="-1312" t="-1342" r="-583" b="-4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292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4493" y="2538601"/>
            <a:ext cx="46474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分析：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求证：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是一个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，则会被其最小</a:t>
            </a:r>
            <a:endParaRPr lang="en-US" altLang="zh-CN" dirty="0" smtClean="0"/>
          </a:p>
          <a:p>
            <a:r>
              <a:rPr lang="zh-CN" altLang="en-US" dirty="0" smtClean="0"/>
              <a:t>素因子所整除</a:t>
            </a:r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017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4493" y="2538601"/>
            <a:ext cx="46474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分析：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求证：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是一个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，则会被其最小</a:t>
            </a:r>
            <a:endParaRPr lang="en-US" altLang="zh-CN" dirty="0" smtClean="0"/>
          </a:p>
          <a:p>
            <a:r>
              <a:rPr lang="zh-CN" altLang="en-US" dirty="0" smtClean="0"/>
              <a:t>素因子所整除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反证：</a:t>
            </a:r>
            <a:r>
              <a:rPr lang="zh-CN" altLang="en-US" dirty="0" smtClean="0"/>
              <a:t>假设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可以被其一个合数因子所整除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560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24493" y="2538601"/>
                <a:ext cx="4647426" cy="4524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分析：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i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求证：</a:t>
                </a:r>
                <a:r>
                  <a:rPr lang="zh-CN" altLang="en-US" dirty="0" smtClean="0"/>
                  <a:t>如果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/>
                  <a:t>，则会被其最小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素因子所整除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反证：</a:t>
                </a:r>
                <a:r>
                  <a:rPr lang="zh-CN" altLang="en-US" dirty="0" smtClean="0"/>
                  <a:t>假设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可以被其一个合数因子所整除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设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是一个合数，且满足</a:t>
                </a:r>
                <a:r>
                  <a:rPr lang="en-US" altLang="zh-CN" dirty="0"/>
                  <a:t>i</a:t>
                </a:r>
                <a:r>
                  <a:rPr lang="en-US" altLang="zh-CN" dirty="0" smtClean="0"/>
                  <a:t> | 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，由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算数分解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定理</a:t>
                </a:r>
                <a:r>
                  <a:rPr lang="zh-CN" altLang="en-US" dirty="0" smtClean="0"/>
                  <a:t>可知，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可以被分解成素因子幂乘积的形</a:t>
                </a:r>
                <a:endParaRPr lang="en-US" altLang="zh-CN" dirty="0" smtClean="0"/>
              </a:p>
              <a:p>
                <a:r>
                  <a:rPr lang="zh-CN" altLang="en-US" dirty="0" smtClean="0"/>
                  <a:t>式，即一定存在能够整除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的素因子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1" dirty="0" smtClean="0"/>
                  <a:t>，</a:t>
                </a:r>
                <a:r>
                  <a:rPr lang="zh-CN" altLang="en-US" dirty="0" smtClean="0"/>
                  <a:t>即有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| 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，而由条件可知有</a:t>
                </a:r>
                <a:r>
                  <a:rPr lang="en-US" altLang="zh-CN" dirty="0" err="1" smtClean="0"/>
                  <a:t>i</a:t>
                </a:r>
                <a:r>
                  <a:rPr lang="en-US" altLang="zh-CN" dirty="0" smtClean="0"/>
                  <a:t> | 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，则可推出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| 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。而由于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，且是从小到大循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环判断每个数的，则这就意味着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被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素因子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整除，不会被</a:t>
                </a:r>
                <a:r>
                  <a:rPr lang="en-US" altLang="zh-CN" dirty="0" err="1" smtClean="0"/>
                  <a:t>i</a:t>
                </a:r>
                <a:r>
                  <a:rPr lang="zh-CN" altLang="en-US" dirty="0" smtClean="0"/>
                  <a:t>所整除，</a:t>
                </a:r>
                <a:endParaRPr lang="en-US" altLang="zh-CN" dirty="0" smtClean="0"/>
              </a:p>
              <a:p>
                <a:r>
                  <a:rPr lang="zh-CN" altLang="en-US" dirty="0" smtClean="0"/>
                  <a:t>与假设矛盾。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这证明</a:t>
                </a:r>
                <a:r>
                  <a:rPr lang="en-US" altLang="zh-CN" dirty="0" err="1" smtClean="0">
                    <a:solidFill>
                      <a:srgbClr val="FF0000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一定会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被其素因子整除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endParaRPr lang="en-US" altLang="zh-CN" dirty="0" smtClean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93" y="2538601"/>
                <a:ext cx="4647426" cy="4524315"/>
              </a:xfrm>
              <a:prstGeom prst="rect">
                <a:avLst/>
              </a:prstGeom>
              <a:blipFill rotWithShape="0">
                <a:blip r:embed="rId3"/>
                <a:stretch>
                  <a:fillRect l="-1181" t="-538" r="-5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536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85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924493" y="2538601"/>
            <a:ext cx="48734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分析：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i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</a:rPr>
              <a:t>求证：</a:t>
            </a:r>
            <a:r>
              <a:rPr lang="zh-CN" altLang="en-US" dirty="0" smtClean="0"/>
              <a:t>如果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是一个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，则会被其最小</a:t>
            </a:r>
            <a:endParaRPr lang="en-US" altLang="zh-CN" dirty="0" smtClean="0"/>
          </a:p>
          <a:p>
            <a:r>
              <a:rPr lang="zh-CN" altLang="en-US" dirty="0" smtClean="0"/>
              <a:t>素因子所整除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证明：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/>
              <a:t>由于程序是从小到大枚举每个数的，这就保证</a:t>
            </a:r>
            <a:endParaRPr lang="en-US" altLang="zh-CN" dirty="0" smtClean="0"/>
          </a:p>
          <a:p>
            <a:r>
              <a:rPr lang="zh-CN" altLang="en-US" dirty="0" smtClean="0"/>
              <a:t>一旦找到</a:t>
            </a:r>
            <a:r>
              <a:rPr lang="en-US" altLang="zh-CN" dirty="0" err="1" smtClean="0"/>
              <a:t>val</a:t>
            </a:r>
            <a:r>
              <a:rPr lang="zh-CN" altLang="en-US" dirty="0" smtClean="0"/>
              <a:t>的一个素因子，则该素因子一定是</a:t>
            </a:r>
            <a:endParaRPr lang="en-US" altLang="zh-CN" dirty="0" smtClean="0"/>
          </a:p>
          <a:p>
            <a:r>
              <a:rPr lang="zh-CN" altLang="en-US" dirty="0"/>
              <a:t>最小</a:t>
            </a:r>
            <a:r>
              <a:rPr lang="zh-CN" altLang="en-US" dirty="0" smtClean="0"/>
              <a:t>的。综上所述，原命题得证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8670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先给出代码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48" y="2500172"/>
            <a:ext cx="4867954" cy="2010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14048" y="4849811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结论：上面的代码保证</a:t>
            </a:r>
            <a:r>
              <a:rPr lang="zh-CN" altLang="en-US" dirty="0"/>
              <a:t>如果</a:t>
            </a:r>
            <a:r>
              <a:rPr lang="en-US" altLang="zh-CN" dirty="0" err="1"/>
              <a:t>val</a:t>
            </a:r>
            <a:r>
              <a:rPr lang="zh-CN" altLang="en-US" dirty="0"/>
              <a:t>是一个</a:t>
            </a:r>
            <a:r>
              <a:rPr lang="zh-CN" altLang="en-US" dirty="0">
                <a:solidFill>
                  <a:srgbClr val="FF0000"/>
                </a:solidFill>
              </a:rPr>
              <a:t>合数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则</a:t>
            </a:r>
            <a:r>
              <a:rPr lang="en-US" altLang="zh-CN" dirty="0" err="1"/>
              <a:t>val</a:t>
            </a:r>
            <a:r>
              <a:rPr lang="zh-CN" altLang="en-US" dirty="0"/>
              <a:t>会被其</a:t>
            </a:r>
            <a:r>
              <a:rPr lang="zh-CN" altLang="en-US" dirty="0">
                <a:solidFill>
                  <a:srgbClr val="FF0000"/>
                </a:solidFill>
              </a:rPr>
              <a:t>最小素因子</a:t>
            </a:r>
            <a:r>
              <a:rPr lang="zh-CN" altLang="en-US" dirty="0"/>
              <a:t>整除，也就是说当</a:t>
            </a:r>
            <a:endParaRPr lang="en-US" altLang="zh-CN" dirty="0"/>
          </a:p>
          <a:p>
            <a:r>
              <a:rPr lang="en-US" altLang="zh-CN" dirty="0"/>
              <a:t>return false</a:t>
            </a:r>
            <a:r>
              <a:rPr lang="zh-CN" altLang="en-US" dirty="0"/>
              <a:t>时，此时的</a:t>
            </a:r>
            <a:r>
              <a:rPr lang="en-US" altLang="zh-CN" dirty="0" err="1"/>
              <a:t>i</a:t>
            </a:r>
            <a:r>
              <a:rPr lang="zh-CN" altLang="en-US" dirty="0"/>
              <a:t>一定是</a:t>
            </a:r>
            <a:r>
              <a:rPr lang="en-US" altLang="zh-CN" dirty="0" err="1"/>
              <a:t>val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最小素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因子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924493" y="2538601"/>
                <a:ext cx="4362284" cy="9521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rgbClr val="FF0000"/>
                    </a:solidFill>
                  </a:rPr>
                  <a:t>分析：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(ii)</a:t>
                </a:r>
                <a:r>
                  <a:rPr lang="zh-CN" altLang="en-US" dirty="0" smtClean="0"/>
                  <a:t>如果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/>
                  <a:t>，则</a:t>
                </a:r>
                <a:r>
                  <a:rPr lang="en-US" altLang="zh-CN" dirty="0" err="1" smtClean="0"/>
                  <a:t>val</a:t>
                </a:r>
                <a:r>
                  <a:rPr lang="zh-CN" altLang="en-US" dirty="0" smtClean="0"/>
                  <a:t>没有小于等于</a:t>
                </a:r>
                <a:endParaRPr lang="en-US" altLang="zh-CN" dirty="0" smtClean="0"/>
              </a:p>
              <a:p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𝑣𝑎𝑙</m:t>
                        </m:r>
                      </m:e>
                    </m:rad>
                  </m:oMath>
                </a14:m>
                <a:r>
                  <a:rPr lang="zh-CN" altLang="en-US" dirty="0" smtClean="0"/>
                  <a:t>的素因子，则循环完直接</a:t>
                </a:r>
                <a:r>
                  <a:rPr lang="en-US" altLang="zh-CN" dirty="0" smtClean="0"/>
                  <a:t>return true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493" y="2538601"/>
                <a:ext cx="4362284" cy="952120"/>
              </a:xfrm>
              <a:prstGeom prst="rect">
                <a:avLst/>
              </a:prstGeom>
              <a:blipFill rotWithShape="0">
                <a:blip r:embed="rId3"/>
                <a:stretch>
                  <a:fillRect l="-1259" t="-2548" r="-420" b="-9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06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使用素数性质优化后的试除法的时间复杂度是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的，这对于测试一个数是否是素数算是很不错的了，但是如果要测试一个范围之内的数是否是素数时，其复杂度是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O(M*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表示待测试数的个数，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表示待测试数的平均取值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则很难满足程序竞赛的要求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817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使用素数性质优化后的试除法的时间复杂度是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的，这对于测试一个数是否是素数算是很不错的了，但是如果要测试一个范围之内的数是否是素数时，其复杂度是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O(M*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表示待测试数的个数，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表示待测试数的平均取值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则很难满足程序竞赛的要求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想一想，是判断一个数是素数简单还是判断是合数简单？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817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27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使用素数性质优化后的试除法的时间复杂度是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的，这对于测试一个数是否是素数算是很不错的了，但是如果要测试一个范围之内的数是否是素数时，其复杂度是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O(M*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表示待测试数的个数，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表示待测试数的平均取值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则很难满足程序竞赛的要求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想一想，是判断一个数是素数简单还是判断是合数简单？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当然判断是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更简单，因为只要找到一个能够整除自己的素因子就可以了。而前面的试除法在判断出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这个过程上会比判断出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更花时间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817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22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1.2</a:t>
            </a:r>
            <a:r>
              <a:rPr lang="zh-CN" altLang="en-US" dirty="0" smtClean="0"/>
              <a:t>最大公约数与最小公倍数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4126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1.7</a:t>
            </a:r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改进的试除法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使用素数性质优化后的试除法的时间复杂度是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的，这对于测试一个数是否是素数算是很不错的了，但是如果要测试一个范围之内的数是否是素数时，其复杂度是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O(M*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的，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其中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M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表示待测试数的个数，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n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表示待测试数的平均取值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则很难满足程序竞赛的要求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想一想，是判断一个数是素数简单还是判断是合数简单？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当然判断是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更简单，因为只要找到一个能够整除自己的素因子就可以了。而前面的试除法在判断出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素数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这个过程上会比判断出</a:t>
                </a:r>
                <a:r>
                  <a:rPr lang="en-US" altLang="zh-CN" dirty="0" err="1" smtClean="0">
                    <a:solidFill>
                      <a:schemeClr val="tx1"/>
                    </a:solidFill>
                  </a:rPr>
                  <a:t>val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合数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更花时间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联想到大于等于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的自然数要么是素数，要么是合数，且判断合数更简单，则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不难想到：如果先将给定范围内的所有合数找出来，然后在总范围内的所有数中除去这些合数，则剩下的就是我们想要的素数。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基于上述的优化就是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筛法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7334" y="2160589"/>
                <a:ext cx="8596668" cy="4468811"/>
              </a:xfrm>
              <a:blipFill rotWithShape="0">
                <a:blip r:embed="rId2"/>
                <a:stretch>
                  <a:fillRect l="-567" t="-817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4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55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90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9238191" cy="1320800"/>
          </a:xfrm>
        </p:spPr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这里的删去操作不是真的将数删去，而是仅仅将合数标记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89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比如：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1  2  3  4  5  6  7  8  9  10  11  12  13  14  15  16  17  18  19  20  ...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94</a:t>
            </a:fld>
            <a:endParaRPr lang="zh-CN" altLang="en-US"/>
          </a:p>
        </p:txBody>
      </p:sp>
      <p:cxnSp>
        <p:nvCxnSpPr>
          <p:cNvPr id="34" name="直接箭头连接符 33"/>
          <p:cNvCxnSpPr>
            <a:stCxn id="36" idx="0"/>
          </p:cNvCxnSpPr>
          <p:nvPr/>
        </p:nvCxnSpPr>
        <p:spPr>
          <a:xfrm flipV="1">
            <a:off x="1074419" y="5363182"/>
            <a:ext cx="1" cy="2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1253" y="5659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素数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850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比如：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1  2  3  4  5  6  7  8  9  10  11  12  13  14  15  16  17  18  19  20  ...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95</a:t>
            </a:fld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88848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15696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426471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66504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7482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39345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3008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016586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503089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6" idx="0"/>
          </p:cNvCxnSpPr>
          <p:nvPr/>
        </p:nvCxnSpPr>
        <p:spPr>
          <a:xfrm flipV="1">
            <a:off x="1074419" y="5363182"/>
            <a:ext cx="1" cy="2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751253" y="5659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素数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789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比如：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1  2  3  4  5  6  7  8  9  10  11  12  13  14  15  16  17  18  19  20  ...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96</a:t>
            </a:fld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88848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15696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426471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66504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7482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39345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3008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016586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503089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5" idx="0"/>
          </p:cNvCxnSpPr>
          <p:nvPr/>
        </p:nvCxnSpPr>
        <p:spPr>
          <a:xfrm flipV="1">
            <a:off x="1333499" y="5363182"/>
            <a:ext cx="1" cy="2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10333" y="5659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素数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44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埃氏筛法</a:t>
            </a:r>
            <a:r>
              <a:rPr lang="zh-CN" altLang="en-US" dirty="0" smtClean="0">
                <a:solidFill>
                  <a:schemeClr val="tx1"/>
                </a:solidFill>
              </a:rPr>
              <a:t>最早由古希腊数学家</a:t>
            </a:r>
            <a:r>
              <a:rPr lang="en-US" altLang="zh-CN" dirty="0" smtClean="0">
                <a:solidFill>
                  <a:srgbClr val="FF0000"/>
                </a:solidFill>
              </a:rPr>
              <a:t>Eratosthenes</a:t>
            </a:r>
            <a:r>
              <a:rPr lang="zh-CN" altLang="en-US" dirty="0" smtClean="0">
                <a:solidFill>
                  <a:schemeClr val="tx1"/>
                </a:solidFill>
              </a:rPr>
              <a:t>提出，可以将</a:t>
            </a:r>
            <a:r>
              <a:rPr lang="en-US" altLang="zh-CN" dirty="0" smtClean="0">
                <a:solidFill>
                  <a:schemeClr val="tx1"/>
                </a:solidFill>
              </a:rPr>
              <a:t>2~N</a:t>
            </a:r>
            <a:r>
              <a:rPr lang="zh-CN" altLang="en-US" dirty="0" smtClean="0">
                <a:solidFill>
                  <a:schemeClr val="tx1"/>
                </a:solidFill>
              </a:rPr>
              <a:t>的所有素数找到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埃氏筛法依次将当前最小素数的倍数删去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素数的倍数一定是合数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，最后留下来的就是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>
                <a:solidFill>
                  <a:schemeClr val="tx1"/>
                </a:solidFill>
              </a:rPr>
              <a:t>，比如先将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r>
              <a:rPr lang="zh-CN" altLang="en-US" dirty="0">
                <a:solidFill>
                  <a:schemeClr val="tx1"/>
                </a:solidFill>
              </a:rPr>
              <a:t>依次</a:t>
            </a:r>
            <a:r>
              <a:rPr lang="zh-CN" altLang="en-US" dirty="0" smtClean="0">
                <a:solidFill>
                  <a:schemeClr val="tx1"/>
                </a:solidFill>
              </a:rPr>
              <a:t>被删去了，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r>
              <a:rPr lang="zh-CN" altLang="en-US" dirty="0" smtClean="0">
                <a:solidFill>
                  <a:schemeClr val="tx1"/>
                </a:solidFill>
              </a:rPr>
              <a:t>之后的最小的没有被删去的数是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，此时可以确定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是素数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想想这是为什么？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</a:rPr>
              <a:t>，然后将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的倍数删去，则</a:t>
            </a:r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9…</a:t>
            </a:r>
            <a:r>
              <a:rPr lang="zh-CN" altLang="en-US" dirty="0" smtClean="0">
                <a:solidFill>
                  <a:schemeClr val="tx1"/>
                </a:solidFill>
              </a:rPr>
              <a:t>依次被删去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比如：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1  2  3  4  5  6  7  8  9  10  11  12  13  14  15  16  17  18  19  20  ...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97</a:t>
            </a:fld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688848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15696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426471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4665040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387482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139345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2530083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2016586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503089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030284" y="5013960"/>
            <a:ext cx="176291" cy="28800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6" idx="0"/>
          </p:cNvCxnSpPr>
          <p:nvPr/>
        </p:nvCxnSpPr>
        <p:spPr>
          <a:xfrm flipV="1">
            <a:off x="1333499" y="5363182"/>
            <a:ext cx="1" cy="29637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010333" y="56595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素数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793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50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素性分析</a:t>
            </a:r>
            <a:r>
              <a:rPr lang="en-US" altLang="zh-CN" dirty="0" smtClean="0"/>
              <a:t>-</a:t>
            </a:r>
            <a:r>
              <a:rPr lang="zh-CN" altLang="en-US" dirty="0"/>
              <a:t>埃氏筛法</a:t>
            </a:r>
            <a:r>
              <a:rPr lang="en-US" altLang="zh-CN" dirty="0" smtClean="0"/>
              <a:t>(</a:t>
            </a:r>
            <a:r>
              <a:rPr lang="en-US" altLang="zh-CN" dirty="0"/>
              <a:t>S</a:t>
            </a:r>
            <a:r>
              <a:rPr lang="en-US" altLang="zh-CN" dirty="0" smtClean="0"/>
              <a:t>ieve </a:t>
            </a:r>
            <a:r>
              <a:rPr lang="en-US" altLang="zh-CN" dirty="0"/>
              <a:t>of Eratosthenes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930400"/>
            <a:ext cx="5794298" cy="3881437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9034C-AEB1-4DDD-8220-86C61D1271B2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24170" y="1930400"/>
            <a:ext cx="36792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解析：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prime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合数</a:t>
            </a:r>
            <a:r>
              <a:rPr lang="zh-CN" altLang="en-US" dirty="0" smtClean="0"/>
              <a:t>进行</a:t>
            </a:r>
            <a:endParaRPr lang="en-US" altLang="zh-CN" dirty="0" smtClean="0"/>
          </a:p>
          <a:p>
            <a:r>
              <a:rPr lang="zh-CN" altLang="en-US" dirty="0" smtClean="0"/>
              <a:t>标记，先初始化为</a:t>
            </a:r>
            <a:r>
              <a:rPr lang="en-US" altLang="zh-CN" dirty="0" smtClean="0"/>
              <a:t>true</a:t>
            </a:r>
            <a:r>
              <a:rPr lang="zh-CN" altLang="en-US" dirty="0" smtClean="0"/>
              <a:t>，然后依次</a:t>
            </a:r>
            <a:endParaRPr lang="en-US" altLang="zh-CN" dirty="0" smtClean="0"/>
          </a:p>
          <a:p>
            <a:r>
              <a:rPr lang="zh-CN" altLang="en-US" dirty="0" smtClean="0"/>
              <a:t>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的倍数全部标记成</a:t>
            </a:r>
            <a:r>
              <a:rPr lang="en-US" altLang="zh-CN" dirty="0" smtClean="0"/>
              <a:t>false</a:t>
            </a:r>
            <a:r>
              <a:rPr lang="zh-CN" altLang="en-US" dirty="0" smtClean="0"/>
              <a:t>。使</a:t>
            </a:r>
            <a:endParaRPr lang="en-US" altLang="zh-CN" dirty="0" smtClean="0"/>
          </a:p>
          <a:p>
            <a:r>
              <a:rPr lang="zh-CN" altLang="en-US" dirty="0" smtClean="0"/>
              <a:t>用</a:t>
            </a:r>
            <a:r>
              <a:rPr lang="en-US" altLang="zh-CN" dirty="0" err="1" smtClean="0"/>
              <a:t>primelist</a:t>
            </a:r>
            <a:r>
              <a:rPr lang="zh-CN" altLang="en-US" dirty="0" smtClean="0"/>
              <a:t>数组将</a:t>
            </a:r>
            <a:r>
              <a:rPr lang="zh-CN" altLang="en-US" dirty="0" smtClean="0">
                <a:solidFill>
                  <a:srgbClr val="FF0000"/>
                </a:solidFill>
              </a:rPr>
              <a:t>素数</a:t>
            </a:r>
            <a:r>
              <a:rPr lang="zh-CN" altLang="en-US" dirty="0" smtClean="0"/>
              <a:t>存起来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0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7900</TotalTime>
  <Words>21567</Words>
  <Application>Microsoft Office PowerPoint</Application>
  <PresentationFormat>宽屏</PresentationFormat>
  <Paragraphs>2894</Paragraphs>
  <Slides>366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366</vt:i4>
      </vt:variant>
    </vt:vector>
  </HeadingPairs>
  <TitlesOfParts>
    <vt:vector size="376" baseType="lpstr">
      <vt:lpstr>方正姚体</vt:lpstr>
      <vt:lpstr>华文新魏</vt:lpstr>
      <vt:lpstr>宋体</vt:lpstr>
      <vt:lpstr>Arial</vt:lpstr>
      <vt:lpstr>Calibri</vt:lpstr>
      <vt:lpstr>Cambria Math</vt:lpstr>
      <vt:lpstr>Trebuchet MS</vt:lpstr>
      <vt:lpstr>Wingdings</vt:lpstr>
      <vt:lpstr>Wingdings 3</vt:lpstr>
      <vt:lpstr>平面</vt:lpstr>
      <vt:lpstr>计算科学中的数学问题 -数论篇</vt:lpstr>
      <vt:lpstr> 概述</vt:lpstr>
      <vt:lpstr> 目录</vt:lpstr>
      <vt:lpstr>整除理论与素性分析</vt:lpstr>
      <vt:lpstr>目录</vt:lpstr>
      <vt:lpstr>1.1整除理论的基础知识</vt:lpstr>
      <vt:lpstr>1.1整除理论的基础知识</vt:lpstr>
      <vt:lpstr>1.1整除理论的基础知识</vt:lpstr>
      <vt:lpstr>1.2最大公约数与最小公倍数</vt:lpstr>
      <vt:lpstr>1.2最大公约数和最小公倍数</vt:lpstr>
      <vt:lpstr>1.2最大公约数和最小公倍数</vt:lpstr>
      <vt:lpstr>1.2最大公约数和最小公倍数</vt:lpstr>
      <vt:lpstr>1.2最大公约数和最小公倍数</vt:lpstr>
      <vt:lpstr>1.2最大公约数和最小公倍数</vt:lpstr>
      <vt:lpstr>1.2最大公约数和最小公倍数</vt:lpstr>
      <vt:lpstr>1.2最大公约数和最小公倍数</vt:lpstr>
      <vt:lpstr>1.2求解最大公约数的算法</vt:lpstr>
      <vt:lpstr>1.2求解最大公约数的算法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1.3辗转相除法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1.4扩展欧几里得算法</vt:lpstr>
      <vt:lpstr>1.5素数基础知识</vt:lpstr>
      <vt:lpstr>1.5素数基础知识</vt:lpstr>
      <vt:lpstr>1.6算数基本定理</vt:lpstr>
      <vt:lpstr>1.6算数基本定理</vt:lpstr>
      <vt:lpstr>1.6算数基本定理</vt:lpstr>
      <vt:lpstr>1.6算数基本定理</vt:lpstr>
      <vt:lpstr>1.6算数基本定理</vt:lpstr>
      <vt:lpstr>1.6算数基本定理</vt:lpstr>
      <vt:lpstr>1.6算数基本定理</vt:lpstr>
      <vt:lpstr>1.6算数基本定理</vt:lpstr>
      <vt:lpstr>1.7素性分析</vt:lpstr>
      <vt:lpstr>1.7素性分析的引入</vt:lpstr>
      <vt:lpstr>1.7素性分析的引入</vt:lpstr>
      <vt:lpstr>1.7素性分析-试除法</vt:lpstr>
      <vt:lpstr>1.7素性分析-试除法</vt:lpstr>
      <vt:lpstr>1.7素性分析-试除法</vt:lpstr>
      <vt:lpstr>1.7素性分析-试除法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1.7素性分析-改进的试除法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素性分析-埃氏筛法(Sieve of Eratosthenes)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素性分析-欧拉筛法(Sieve of Euler)</vt:lpstr>
      <vt:lpstr>素性分析-四种算法的总结</vt:lpstr>
      <vt:lpstr>素性分析-四种算法的总结</vt:lpstr>
      <vt:lpstr>素性分析-四种算法的总结</vt:lpstr>
      <vt:lpstr>素性分析</vt:lpstr>
      <vt:lpstr>素性分析</vt:lpstr>
      <vt:lpstr>素性分析</vt:lpstr>
      <vt:lpstr>素性分析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1.8整数素因子分解</vt:lpstr>
      <vt:lpstr>不定方程与同余理论</vt:lpstr>
      <vt:lpstr>目录</vt:lpstr>
      <vt:lpstr>2.1同余理论的基础概念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2.1同余理论的基础知识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2.2二元一次不定方程</vt:lpstr>
      <vt:lpstr>2.3特殊的不定方程</vt:lpstr>
      <vt:lpstr>2.3特殊的不定方程-费马大定理</vt:lpstr>
      <vt:lpstr>2.3特殊的不定方程-费马大定理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2.3特殊的不定方程-毕达哥拉斯三元组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2.3特殊的不定方程-佩尔方程(Pell)</vt:lpstr>
      <vt:lpstr>2.4线性同余方程</vt:lpstr>
      <vt:lpstr>2.4线性同余方程</vt:lpstr>
      <vt:lpstr>2.4线性同余方程</vt:lpstr>
      <vt:lpstr>2.4线性同余方程</vt:lpstr>
      <vt:lpstr>2.4线性同余方程</vt:lpstr>
      <vt:lpstr>2.4线性同余方程</vt:lpstr>
      <vt:lpstr>2.4线性同余方程</vt:lpstr>
      <vt:lpstr>2.4线性同余方程</vt:lpstr>
      <vt:lpstr>2.4线性同余方程</vt:lpstr>
      <vt:lpstr>2.4线性同余方程</vt:lpstr>
      <vt:lpstr>2.5乘法逆元</vt:lpstr>
      <vt:lpstr>2.5乘法逆元</vt:lpstr>
      <vt:lpstr>2.5乘法逆元</vt:lpstr>
      <vt:lpstr>2.5乘法逆元</vt:lpstr>
      <vt:lpstr>2.5乘法逆元</vt:lpstr>
      <vt:lpstr>2.5乘法逆元</vt:lpstr>
      <vt:lpstr>2.5乘法逆元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2.6线性同余方程组</vt:lpstr>
      <vt:lpstr>*2.7二次同余式与平方剩余</vt:lpstr>
      <vt:lpstr>2.7二次同余式与平方剩余</vt:lpstr>
      <vt:lpstr>2.7二次同余式与平方剩余</vt:lpstr>
      <vt:lpstr>2.7二次同余式与平方剩余</vt:lpstr>
      <vt:lpstr>2.7二次同余式与平方剩余</vt:lpstr>
      <vt:lpstr>2.7二次同余式与平方剩余</vt:lpstr>
      <vt:lpstr>2.7二次同余式与平方剩余</vt:lpstr>
      <vt:lpstr>2.7二次同余式与平方剩余</vt:lpstr>
      <vt:lpstr>2.7二次同余式与平方剩余</vt:lpstr>
      <vt:lpstr>*2.8整数的阶与原根</vt:lpstr>
      <vt:lpstr>2.8整数的阶与原根</vt:lpstr>
      <vt:lpstr>2.8整数的阶与原根</vt:lpstr>
      <vt:lpstr>2.8整数的阶与原根</vt:lpstr>
      <vt:lpstr>2.8整数的阶与原根</vt:lpstr>
      <vt:lpstr>2.8整数的阶与原根</vt:lpstr>
      <vt:lpstr>2.8整数的阶与原根</vt:lpstr>
      <vt:lpstr>*2.9离散对数</vt:lpstr>
      <vt:lpstr>2.9离散对数</vt:lpstr>
      <vt:lpstr>同余式定理与积性函数</vt:lpstr>
      <vt:lpstr>目录</vt:lpstr>
      <vt:lpstr>3.1威尔逊定理(Wilson)</vt:lpstr>
      <vt:lpstr>3.1威尔逊定理</vt:lpstr>
      <vt:lpstr>3.1威尔逊定理</vt:lpstr>
      <vt:lpstr>3.1威尔逊定理</vt:lpstr>
      <vt:lpstr>3.1威尔逊定理</vt:lpstr>
      <vt:lpstr>3.1威尔逊定理</vt:lpstr>
      <vt:lpstr>3.1威尔逊定理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3.2费马小定理和欧拉定理</vt:lpstr>
      <vt:lpstr>*3.3大素数测试(Miller-Rabin算法)</vt:lpstr>
      <vt:lpstr>3.3大素数测试</vt:lpstr>
      <vt:lpstr>*3.4大素数分解(Pollard rho算法)</vt:lpstr>
      <vt:lpstr>3.4大素数分解</vt:lpstr>
      <vt:lpstr>3.5积性函数基础知识</vt:lpstr>
      <vt:lpstr>3.5积性函数-积性函数基础知识</vt:lpstr>
      <vt:lpstr>3.5积性函数-积性函数基础知识</vt:lpstr>
      <vt:lpstr>3.6欧拉函数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3.6积性函数-欧拉函数</vt:lpstr>
      <vt:lpstr>3.7因子个数与因子和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  <vt:lpstr>3.7积性函数-因子个数与因子和</vt:lpstr>
    </vt:vector>
  </TitlesOfParts>
  <Company>Super Makers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计算科学中的数论问题</dc:title>
  <dc:creator>Yu Chi Miao</dc:creator>
  <cp:lastModifiedBy>Yu Chi Miao</cp:lastModifiedBy>
  <cp:revision>1015</cp:revision>
  <dcterms:created xsi:type="dcterms:W3CDTF">2015-08-05T15:28:50Z</dcterms:created>
  <dcterms:modified xsi:type="dcterms:W3CDTF">2015-08-25T01:03:37Z</dcterms:modified>
</cp:coreProperties>
</file>